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4" r:id="rId4"/>
    <p:sldMasterId id="2147483668" r:id="rId5"/>
    <p:sldMasterId id="2147483672" r:id="rId6"/>
    <p:sldMasterId id="2147483676" r:id="rId7"/>
    <p:sldMasterId id="2147483680" r:id="rId8"/>
    <p:sldMasterId id="2147483684" r:id="rId9"/>
    <p:sldMasterId id="2147483688" r:id="rId10"/>
    <p:sldMasterId id="2147483692" r:id="rId11"/>
  </p:sldMasterIdLst>
  <p:notesMasterIdLst>
    <p:notesMasterId r:id="rId13"/>
  </p:notesMasterIdLst>
  <p:sldIdLst>
    <p:sldId id="470" r:id="rId12"/>
    <p:sldId id="471" r:id="rId14"/>
    <p:sldId id="352" r:id="rId15"/>
    <p:sldId id="515" r:id="rId16"/>
    <p:sldId id="516" r:id="rId17"/>
    <p:sldId id="529" r:id="rId18"/>
    <p:sldId id="530" r:id="rId19"/>
    <p:sldId id="531" r:id="rId20"/>
    <p:sldId id="532" r:id="rId21"/>
    <p:sldId id="533" r:id="rId22"/>
    <p:sldId id="534" r:id="rId23"/>
    <p:sldId id="535" r:id="rId24"/>
    <p:sldId id="536" r:id="rId25"/>
    <p:sldId id="537" r:id="rId26"/>
    <p:sldId id="538" r:id="rId27"/>
    <p:sldId id="539" r:id="rId28"/>
    <p:sldId id="540" r:id="rId29"/>
    <p:sldId id="541" r:id="rId30"/>
    <p:sldId id="297" r:id="rId31"/>
  </p:sldIdLst>
  <p:sldSz cx="12190095" cy="685927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A49E"/>
    <a:srgbClr val="68B9A8"/>
    <a:srgbClr val="3296A8"/>
    <a:srgbClr val="6D8AAB"/>
    <a:srgbClr val="31709C"/>
    <a:srgbClr val="7697B3"/>
    <a:srgbClr val="6FA094"/>
    <a:srgbClr val="94BCB4"/>
    <a:srgbClr val="59503C"/>
    <a:srgbClr val="1FBC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88" autoAdjust="0"/>
    <p:restoredTop sz="97778" autoAdjust="0"/>
  </p:normalViewPr>
  <p:slideViewPr>
    <p:cSldViewPr snapToGrid="0" showGuides="1">
      <p:cViewPr varScale="1">
        <p:scale>
          <a:sx n="106" d="100"/>
          <a:sy n="106" d="100"/>
        </p:scale>
        <p:origin x="630" y="114"/>
      </p:cViewPr>
      <p:guideLst>
        <p:guide orient="horz" pos="2168"/>
        <p:guide pos="3874"/>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19.xml"/><Relationship Id="rId30" Type="http://schemas.openxmlformats.org/officeDocument/2006/relationships/slide" Target="slides/slide18.xml"/><Relationship Id="rId3" Type="http://schemas.openxmlformats.org/officeDocument/2006/relationships/slideMaster" Target="slideMasters/slideMaster2.xml"/><Relationship Id="rId29" Type="http://schemas.openxmlformats.org/officeDocument/2006/relationships/slide" Target="slides/slide17.xml"/><Relationship Id="rId28" Type="http://schemas.openxmlformats.org/officeDocument/2006/relationships/slide" Target="slides/slide16.xml"/><Relationship Id="rId27" Type="http://schemas.openxmlformats.org/officeDocument/2006/relationships/slide" Target="slides/slide15.xml"/><Relationship Id="rId26" Type="http://schemas.openxmlformats.org/officeDocument/2006/relationships/slide" Target="slides/slide14.xml"/><Relationship Id="rId25" Type="http://schemas.openxmlformats.org/officeDocument/2006/relationships/slide" Target="slides/slide13.xml"/><Relationship Id="rId24" Type="http://schemas.openxmlformats.org/officeDocument/2006/relationships/slide" Target="slides/slide12.xml"/><Relationship Id="rId23" Type="http://schemas.openxmlformats.org/officeDocument/2006/relationships/slide" Target="slides/slide11.xml"/><Relationship Id="rId22" Type="http://schemas.openxmlformats.org/officeDocument/2006/relationships/slide" Target="slides/slide10.xml"/><Relationship Id="rId21" Type="http://schemas.openxmlformats.org/officeDocument/2006/relationships/slide" Target="slides/slide9.xml"/><Relationship Id="rId20" Type="http://schemas.openxmlformats.org/officeDocument/2006/relationships/slide" Target="slides/slide8.xml"/><Relationship Id="rId2" Type="http://schemas.openxmlformats.org/officeDocument/2006/relationships/theme" Target="theme/theme1.xml"/><Relationship Id="rId19" Type="http://schemas.openxmlformats.org/officeDocument/2006/relationships/slide" Target="slides/slide7.xml"/><Relationship Id="rId18" Type="http://schemas.openxmlformats.org/officeDocument/2006/relationships/slide" Target="slides/slide6.xml"/><Relationship Id="rId17" Type="http://schemas.openxmlformats.org/officeDocument/2006/relationships/slide" Target="slides/slide5.xml"/><Relationship Id="rId16" Type="http://schemas.openxmlformats.org/officeDocument/2006/relationships/slide" Target="slides/slide4.xml"/><Relationship Id="rId15" Type="http://schemas.openxmlformats.org/officeDocument/2006/relationships/slide" Target="slides/slide3.xml"/><Relationship Id="rId14" Type="http://schemas.openxmlformats.org/officeDocument/2006/relationships/slide" Target="slides/slide2.xml"/><Relationship Id="rId13" Type="http://schemas.openxmlformats.org/officeDocument/2006/relationships/notesMaster" Target="notesMasters/notesMaster1.xml"/><Relationship Id="rId12" Type="http://schemas.openxmlformats.org/officeDocument/2006/relationships/slide" Target="slides/slide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2" y="365209"/>
            <a:ext cx="7733293" cy="5813184"/>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endParaRPr lang="en-US"/>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endParaRPr lang="en-US"/>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600" indent="0">
              <a:buNone/>
              <a:defRPr sz="2400">
                <a:solidFill>
                  <a:schemeClr val="tx1">
                    <a:tint val="75000"/>
                  </a:schemeClr>
                </a:solidFill>
              </a:defRPr>
            </a:lvl2pPr>
            <a:lvl3pPr marL="1219200" indent="0">
              <a:buNone/>
              <a:defRPr sz="2200">
                <a:solidFill>
                  <a:schemeClr val="tx1">
                    <a:tint val="75000"/>
                  </a:schemeClr>
                </a:solidFill>
              </a:defRPr>
            </a:lvl3pPr>
            <a:lvl4pPr marL="1828800" indent="0">
              <a:buNone/>
              <a:defRPr sz="1900">
                <a:solidFill>
                  <a:schemeClr val="tx1">
                    <a:tint val="75000"/>
                  </a:schemeClr>
                </a:solidFill>
              </a:defRPr>
            </a:lvl4pPr>
            <a:lvl5pPr marL="2438400" indent="0">
              <a:buNone/>
              <a:defRPr sz="1900">
                <a:solidFill>
                  <a:schemeClr val="tx1">
                    <a:tint val="75000"/>
                  </a:schemeClr>
                </a:solidFill>
              </a:defRPr>
            </a:lvl5pPr>
            <a:lvl6pPr marL="3048000" indent="0">
              <a:buNone/>
              <a:defRPr sz="1900">
                <a:solidFill>
                  <a:schemeClr val="tx1">
                    <a:tint val="75000"/>
                  </a:schemeClr>
                </a:solidFill>
              </a:defRPr>
            </a:lvl6pPr>
            <a:lvl7pPr marL="3657600" indent="0">
              <a:buNone/>
              <a:defRPr sz="1900">
                <a:solidFill>
                  <a:schemeClr val="tx1">
                    <a:tint val="75000"/>
                  </a:schemeClr>
                </a:solidFill>
              </a:defRPr>
            </a:lvl7pPr>
            <a:lvl8pPr marL="4267200" indent="0">
              <a:buNone/>
              <a:defRPr sz="1900">
                <a:solidFill>
                  <a:schemeClr val="tx1">
                    <a:tint val="75000"/>
                  </a:schemeClr>
                </a:solidFill>
              </a:defRPr>
            </a:lvl8pPr>
            <a:lvl9pPr marL="4876800" indent="0">
              <a:buNone/>
              <a:defRPr sz="19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091"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1396"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600" indent="0">
              <a:buNone/>
              <a:defRPr sz="3800"/>
            </a:lvl2pPr>
            <a:lvl3pPr marL="1219200" indent="0">
              <a:buNone/>
              <a:defRPr sz="3200"/>
            </a:lvl3pPr>
            <a:lvl4pPr marL="1828800" indent="0">
              <a:buNone/>
              <a:defRPr sz="2700"/>
            </a:lvl4pPr>
            <a:lvl5pPr marL="2438400" indent="0">
              <a:buNone/>
              <a:defRPr sz="2700"/>
            </a:lvl5pPr>
            <a:lvl6pPr marL="3048000" indent="0">
              <a:buNone/>
              <a:defRPr sz="2700"/>
            </a:lvl6pPr>
            <a:lvl7pPr marL="3657600" indent="0">
              <a:buNone/>
              <a:defRPr sz="2700"/>
            </a:lvl7pPr>
            <a:lvl8pPr marL="4267200" indent="0">
              <a:buNone/>
              <a:defRPr sz="2700"/>
            </a:lvl8pPr>
            <a:lvl9pPr marL="4876800"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679" y="2505656"/>
            <a:ext cx="5157116"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1398" y="2505656"/>
            <a:ext cx="5182513"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5" Type="http://schemas.openxmlformats.org/officeDocument/2006/relationships/theme" Target="../theme/theme10.xml"/><Relationship Id="rId14" Type="http://schemas.openxmlformats.org/officeDocument/2006/relationships/image" Target="../media/image1.jpeg"/><Relationship Id="rId13" Type="http://schemas.openxmlformats.org/officeDocument/2006/relationships/slideLayout" Target="../slideLayouts/slideLayout48.xml"/><Relationship Id="rId12" Type="http://schemas.openxmlformats.org/officeDocument/2006/relationships/slideLayout" Target="../slideLayouts/slideLayout47.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6" Type="http://schemas.openxmlformats.org/officeDocument/2006/relationships/theme" Target="../theme/theme3.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6" Type="http://schemas.openxmlformats.org/officeDocument/2006/relationships/theme" Target="../theme/theme4.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6" Type="http://schemas.openxmlformats.org/officeDocument/2006/relationships/theme" Target="../theme/theme5.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s>
</file>

<file path=ppt/slideMasters/_rels/slideMaster6.xml.rels><?xml version="1.0" encoding="UTF-8" standalone="yes"?>
<Relationships xmlns="http://schemas.openxmlformats.org/package/2006/relationships"><Relationship Id="rId6" Type="http://schemas.openxmlformats.org/officeDocument/2006/relationships/theme" Target="../theme/theme6.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7.xml.rels><?xml version="1.0" encoding="UTF-8" standalone="yes"?>
<Relationships xmlns="http://schemas.openxmlformats.org/package/2006/relationships"><Relationship Id="rId6" Type="http://schemas.openxmlformats.org/officeDocument/2006/relationships/theme" Target="../theme/theme7.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_rels/slideMaster8.xml.rels><?xml version="1.0" encoding="UTF-8" standalone="yes"?>
<Relationships xmlns="http://schemas.openxmlformats.org/package/2006/relationships"><Relationship Id="rId6" Type="http://schemas.openxmlformats.org/officeDocument/2006/relationships/theme" Target="../theme/theme8.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_rels/slideMaster9.xml.rels><?xml version="1.0" encoding="UTF-8" standalone="yes"?>
<Relationships xmlns="http://schemas.openxmlformats.org/package/2006/relationships"><Relationship Id="rId6" Type="http://schemas.openxmlformats.org/officeDocument/2006/relationships/theme" Target="../theme/theme9.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8565"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43.xml"/><Relationship Id="rId4" Type="http://schemas.openxmlformats.org/officeDocument/2006/relationships/image" Target="../media/image7.jpeg"/><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43.xml"/><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43.xml"/><Relationship Id="rId5" Type="http://schemas.openxmlformats.org/officeDocument/2006/relationships/image" Target="../media/image11.jpeg"/><Relationship Id="rId4" Type="http://schemas.openxmlformats.org/officeDocument/2006/relationships/image" Target="../media/image10.jpeg"/><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43.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43.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43.xml"/><Relationship Id="rId4" Type="http://schemas.openxmlformats.org/officeDocument/2006/relationships/image" Target="../media/image12.jpeg"/><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43.xml"/><Relationship Id="rId5" Type="http://schemas.openxmlformats.org/officeDocument/2006/relationships/image" Target="../media/image14.jpeg"/><Relationship Id="rId4" Type="http://schemas.openxmlformats.org/officeDocument/2006/relationships/image" Target="../media/image13.jpeg"/><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43.xml"/><Relationship Id="rId5" Type="http://schemas.openxmlformats.org/officeDocument/2006/relationships/image" Target="../media/image16.jpeg"/><Relationship Id="rId4" Type="http://schemas.openxmlformats.org/officeDocument/2006/relationships/image" Target="../media/image15.png"/><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43.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43.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43.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4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43.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5" name="矩形 4"/>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962785" y="2470233"/>
            <a:ext cx="6339643" cy="1185267"/>
            <a:chOff x="3238500" y="3056722"/>
            <a:chExt cx="5729514" cy="909992"/>
          </a:xfrm>
        </p:grpSpPr>
        <p:sp>
          <p:nvSpPr>
            <p:cNvPr id="7" name="文本框 283"/>
            <p:cNvSpPr txBox="1"/>
            <p:nvPr/>
          </p:nvSpPr>
          <p:spPr>
            <a:xfrm>
              <a:off x="3265050" y="3111502"/>
              <a:ext cx="5674599" cy="779062"/>
            </a:xfrm>
            <a:prstGeom prst="rect">
              <a:avLst/>
            </a:prstGeom>
            <a:noFill/>
          </p:spPr>
          <p:txBody>
            <a:bodyPr wrap="none" rtlCol="0">
              <a:spAutoFit/>
            </a:bodyPr>
            <a:lstStyle/>
            <a:p>
              <a:pPr algn="ctr"/>
              <a:r>
                <a:rPr lang="zh-CN" sz="6000" dirty="0">
                  <a:solidFill>
                    <a:srgbClr val="68B9A8"/>
                  </a:solidFill>
                  <a:latin typeface="华文新魏" panose="02010800040101010101" pitchFamily="2" charset="-122"/>
                  <a:ea typeface="华文新魏" panose="02010800040101010101" pitchFamily="2" charset="-122"/>
                </a:rPr>
                <a:t>学前儿童科学教育</a:t>
              </a:r>
              <a:endParaRPr lang="zh-CN" sz="6000" dirty="0">
                <a:solidFill>
                  <a:srgbClr val="68B9A8"/>
                </a:solidFill>
                <a:latin typeface="华文新魏" panose="02010800040101010101" pitchFamily="2" charset="-122"/>
                <a:ea typeface="华文新魏" panose="02010800040101010101" pitchFamily="2" charset="-122"/>
              </a:endParaRPr>
            </a:p>
          </p:txBody>
        </p:sp>
        <p:grpSp>
          <p:nvGrpSpPr>
            <p:cNvPr id="8" name="组合 7"/>
            <p:cNvGrpSpPr/>
            <p:nvPr/>
          </p:nvGrpSpPr>
          <p:grpSpPr>
            <a:xfrm>
              <a:off x="3238500" y="3056722"/>
              <a:ext cx="5729514" cy="909992"/>
              <a:chOff x="3200400" y="3056722"/>
              <a:chExt cx="5729514" cy="909992"/>
            </a:xfrm>
          </p:grpSpPr>
          <p:cxnSp>
            <p:nvCxnSpPr>
              <p:cNvPr id="10" name="直接连接符 9"/>
              <p:cNvCxnSpPr/>
              <p:nvPr/>
            </p:nvCxnSpPr>
            <p:spPr>
              <a:xfrm>
                <a:off x="3214914" y="3056722"/>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200400" y="3966714"/>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12" name="Freeform 10"/>
          <p:cNvSpPr>
            <a:spLocks noEditPoints="1"/>
          </p:cNvSpPr>
          <p:nvPr/>
        </p:nvSpPr>
        <p:spPr bwMode="auto">
          <a:xfrm>
            <a:off x="4820047" y="4459072"/>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68B9A8"/>
          </a:solidFill>
          <a:ln>
            <a:noFill/>
          </a:ln>
        </p:spPr>
        <p:txBody>
          <a:bodyPr vert="horz" wrap="square" lIns="68562" tIns="34281" rIns="68562" bIns="34281" numCol="1" anchor="t" anchorCtr="0" compatLnSpc="1"/>
          <a:lstStyle/>
          <a:p>
            <a:endParaRPr lang="zh-CN" altLang="en-US">
              <a:solidFill>
                <a:srgbClr val="5FA0A0"/>
              </a:solidFill>
            </a:endParaRPr>
          </a:p>
        </p:txBody>
      </p:sp>
      <p:sp>
        <p:nvSpPr>
          <p:cNvPr id="13" name="Rectangle 4"/>
          <p:cNvSpPr txBox="1">
            <a:spLocks noChangeArrowheads="1"/>
          </p:cNvSpPr>
          <p:nvPr/>
        </p:nvSpPr>
        <p:spPr bwMode="auto">
          <a:xfrm>
            <a:off x="5193030" y="4483735"/>
            <a:ext cx="1803400" cy="25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sz="2100" b="0" dirty="0">
                <a:solidFill>
                  <a:schemeClr val="bg1">
                    <a:lumMod val="50000"/>
                  </a:schemeClr>
                </a:solidFill>
                <a:latin typeface="微软雅黑" panose="020B0503020204020204" pitchFamily="34" charset="-122"/>
                <a:ea typeface="微软雅黑" panose="020B0503020204020204" pitchFamily="34" charset="-122"/>
              </a:rPr>
              <a:t>北京出版社</a:t>
            </a:r>
            <a:endParaRPr lang="zh-CN" sz="2100" b="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ppt_x"/>
                                          </p:val>
                                        </p:tav>
                                        <p:tav tm="100000">
                                          <p:val>
                                            <p:strVal val="#ppt_x"/>
                                          </p:val>
                                        </p:tav>
                                      </p:tavLst>
                                    </p:anim>
                                    <p:anim calcmode="lin" valueType="num">
                                      <p:cBhvr additive="base">
                                        <p:cTn id="18" dur="75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1+#ppt_w/2"/>
                                          </p:val>
                                        </p:tav>
                                        <p:tav tm="100000">
                                          <p:val>
                                            <p:strVal val="#ppt_x"/>
                                          </p:val>
                                        </p:tav>
                                      </p:tavLst>
                                    </p:anim>
                                    <p:anim calcmode="lin" valueType="num">
                                      <p:cBhvr additive="base">
                                        <p:cTn id="23" dur="75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bldLvl="0" animBg="1"/>
      <p:bldP spid="1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763065"/>
            <a:chOff x="1865754" y="4726065"/>
            <a:chExt cx="5008948" cy="239455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二、科学区操作材料的种类</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786306"/>
            </a:xfrm>
            <a:prstGeom prst="rect">
              <a:avLst/>
            </a:prstGeom>
            <a:noFill/>
          </p:spPr>
          <p:txBody>
            <a:bodyPr wrap="square" rtlCol="0">
              <a:spAutoFit/>
            </a:bodyPr>
            <a:lstStyle/>
            <a:p>
              <a:pPr>
                <a:lnSpc>
                  <a:spcPct val="200000"/>
                </a:lnSpc>
              </a:pP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（一）基础工具类</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a:lnSpc>
                  <a:spcPct val="200000"/>
                </a:lnSpc>
              </a:pP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（二）观察阅读类</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（三）实验操作类</a:t>
              </a:r>
              <a:endParaRPr lang="zh-CN" altLang="zh-CN" sz="1600" dirty="0">
                <a:solidFill>
                  <a:srgbClr val="000000"/>
                </a:solidFill>
                <a:latin typeface="宋体" panose="02010600030101010101" pitchFamily="2" charset="-122"/>
                <a:sym typeface="+mn-ea"/>
              </a:endParaRPr>
            </a:p>
            <a:p>
              <a:pPr>
                <a:lnSpc>
                  <a:spcPct val="200000"/>
                </a:lnSpc>
              </a:pP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（四）辅助材料类</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4225178" y="976639"/>
              <a:ext cx="79597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2727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27215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班级内科学活动区域的创设与指导</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pic>
        <p:nvPicPr>
          <p:cNvPr id="6" name="图片 5" descr="timg"/>
          <p:cNvPicPr>
            <a:picLocks noChangeAspect="1"/>
          </p:cNvPicPr>
          <p:nvPr/>
        </p:nvPicPr>
        <p:blipFill>
          <a:blip r:embed="rId4"/>
          <a:stretch>
            <a:fillRect/>
          </a:stretch>
        </p:blipFill>
        <p:spPr>
          <a:xfrm>
            <a:off x="6186170" y="2415540"/>
            <a:ext cx="4320032" cy="288002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3008810"/>
            <a:chOff x="1865754" y="4726065"/>
            <a:chExt cx="5008948" cy="260752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三、科学区操作材料选择与设计的原则</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999276"/>
            </a:xfrm>
            <a:prstGeom prst="rect">
              <a:avLst/>
            </a:prstGeom>
            <a:noFill/>
          </p:spPr>
          <p:txBody>
            <a:bodyPr wrap="square" rtlCol="0">
              <a:spAutoFit/>
            </a:bodyPr>
            <a:lstStyle/>
            <a:p>
              <a:pPr>
                <a:lnSpc>
                  <a:spcPct val="150000"/>
                </a:lnSpc>
              </a:pPr>
              <a:r>
                <a:rPr lang="zh-CN" altLang="zh-CN" sz="1600" dirty="0">
                  <a:solidFill>
                    <a:srgbClr val="000000"/>
                  </a:solidFill>
                  <a:latin typeface="宋体" panose="02010600030101010101" pitchFamily="2" charset="-122"/>
                  <a:sym typeface="+mn-ea"/>
                </a:rPr>
                <a:t>（一）年龄适宜性</a:t>
              </a:r>
              <a:endParaRPr lang="zh-CN" altLang="zh-CN" sz="1600" dirty="0">
                <a:solidFill>
                  <a:srgbClr val="000000"/>
                </a:solidFill>
                <a:latin typeface="宋体" panose="02010600030101010101" pitchFamily="2" charset="-122"/>
              </a:endParaRPr>
            </a:p>
            <a:p>
              <a:pPr>
                <a:lnSpc>
                  <a:spcPct val="150000"/>
                </a:lnSpc>
              </a:pPr>
              <a:r>
                <a:rPr lang="zh-CN" altLang="zh-CN" sz="1600" dirty="0">
                  <a:solidFill>
                    <a:srgbClr val="000000"/>
                  </a:solidFill>
                  <a:latin typeface="宋体" panose="02010600030101010101" pitchFamily="2" charset="-122"/>
                  <a:sym typeface="+mn-ea"/>
                </a:rPr>
                <a:t>（二）可操作性</a:t>
              </a:r>
              <a:endParaRPr lang="zh-CN" altLang="zh-CN" sz="1600" dirty="0">
                <a:solidFill>
                  <a:srgbClr val="000000"/>
                </a:solidFill>
                <a:latin typeface="宋体" panose="02010600030101010101" pitchFamily="2" charset="-122"/>
              </a:endParaRPr>
            </a:p>
            <a:p>
              <a:pPr>
                <a:lnSpc>
                  <a:spcPct val="150000"/>
                </a:lnSpc>
              </a:pPr>
              <a:r>
                <a:rPr lang="zh-CN" altLang="zh-CN" sz="1600" dirty="0">
                  <a:solidFill>
                    <a:srgbClr val="000000"/>
                  </a:solidFill>
                  <a:latin typeface="宋体" panose="02010600030101010101" pitchFamily="2" charset="-122"/>
                  <a:sym typeface="+mn-ea"/>
                </a:rPr>
                <a:t>（三）生活化</a:t>
              </a:r>
              <a:endParaRPr lang="zh-CN" altLang="zh-CN" sz="1600" dirty="0">
                <a:solidFill>
                  <a:srgbClr val="000000"/>
                </a:solidFill>
                <a:latin typeface="宋体" panose="02010600030101010101" pitchFamily="2" charset="-122"/>
              </a:endParaRPr>
            </a:p>
            <a:p>
              <a:pPr>
                <a:lnSpc>
                  <a:spcPct val="150000"/>
                </a:lnSpc>
              </a:pPr>
              <a:r>
                <a:rPr lang="zh-CN" altLang="zh-CN" sz="1600" dirty="0">
                  <a:solidFill>
                    <a:srgbClr val="000000"/>
                  </a:solidFill>
                  <a:latin typeface="宋体" panose="02010600030101010101" pitchFamily="2" charset="-122"/>
                  <a:sym typeface="+mn-ea"/>
                </a:rPr>
                <a:t>（四）层次性</a:t>
              </a:r>
              <a:endParaRPr lang="zh-CN" altLang="zh-CN" sz="1600" dirty="0">
                <a:solidFill>
                  <a:srgbClr val="000000"/>
                </a:solidFill>
                <a:latin typeface="宋体" panose="02010600030101010101" pitchFamily="2" charset="-122"/>
              </a:endParaRPr>
            </a:p>
            <a:p>
              <a:pPr>
                <a:lnSpc>
                  <a:spcPct val="150000"/>
                </a:lnSpc>
              </a:pPr>
              <a:r>
                <a:rPr lang="zh-CN" altLang="zh-CN" sz="1600" dirty="0">
                  <a:solidFill>
                    <a:srgbClr val="000000"/>
                  </a:solidFill>
                  <a:latin typeface="宋体" panose="02010600030101010101" pitchFamily="2" charset="-122"/>
                  <a:sym typeface="+mn-ea"/>
                </a:rPr>
                <a:t>（五）开放性</a:t>
              </a:r>
              <a:endParaRPr lang="zh-CN" altLang="zh-CN" sz="1600" dirty="0">
                <a:solidFill>
                  <a:srgbClr val="000000"/>
                </a:solidFill>
                <a:latin typeface="宋体" panose="02010600030101010101" pitchFamily="2" charset="-122"/>
              </a:endParaRPr>
            </a:p>
            <a:p>
              <a:pPr>
                <a:lnSpc>
                  <a:spcPct val="150000"/>
                </a:lnSpc>
              </a:pPr>
              <a:r>
                <a:rPr lang="zh-CN" altLang="zh-CN" sz="1600" dirty="0">
                  <a:solidFill>
                    <a:srgbClr val="000000"/>
                  </a:solidFill>
                  <a:latin typeface="宋体" panose="02010600030101010101" pitchFamily="2" charset="-122"/>
                  <a:sym typeface="+mn-ea"/>
                </a:rPr>
                <a:t>（六）安全性</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4225178" y="976639"/>
              <a:ext cx="79597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2727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27215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班级内科学活动区域的创设与指导</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pic>
        <p:nvPicPr>
          <p:cNvPr id="10" name="图片 9" descr="5"/>
          <p:cNvPicPr>
            <a:picLocks noChangeAspect="1" noChangeArrowheads="1"/>
          </p:cNvPicPr>
          <p:nvPr/>
        </p:nvPicPr>
        <p:blipFill>
          <a:blip r:embed="rId4" cstate="screen"/>
          <a:srcRect/>
          <a:stretch>
            <a:fillRect/>
          </a:stretch>
        </p:blipFill>
        <p:spPr>
          <a:xfrm>
            <a:off x="7663430" y="1174887"/>
            <a:ext cx="2929005" cy="2199517"/>
          </a:xfrm>
          <a:prstGeom prst="rect">
            <a:avLst/>
          </a:prstGeom>
          <a:noFill/>
          <a:ln>
            <a:noFill/>
          </a:ln>
        </p:spPr>
      </p:pic>
      <p:pic>
        <p:nvPicPr>
          <p:cNvPr id="11" name="图片 10" descr="6"/>
          <p:cNvPicPr>
            <a:picLocks noChangeAspect="1" noChangeArrowheads="1"/>
          </p:cNvPicPr>
          <p:nvPr/>
        </p:nvPicPr>
        <p:blipFill>
          <a:blip r:embed="rId5" cstate="screen"/>
          <a:srcRect/>
          <a:stretch>
            <a:fillRect/>
          </a:stretch>
        </p:blipFill>
        <p:spPr>
          <a:xfrm>
            <a:off x="7663430" y="3672227"/>
            <a:ext cx="2957044" cy="2220573"/>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639875"/>
            <a:chOff x="1865754" y="4726065"/>
            <a:chExt cx="5008948" cy="228779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四、科学区操作材料的投放</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679546"/>
            </a:xfrm>
            <a:prstGeom prst="rect">
              <a:avLst/>
            </a:prstGeom>
            <a:noFill/>
          </p:spPr>
          <p:txBody>
            <a:bodyPr wrap="square" rtlCol="0">
              <a:spAutoFit/>
            </a:bodyPr>
            <a:lstStyle/>
            <a:p>
              <a:pPr>
                <a:lnSpc>
                  <a:spcPct val="150000"/>
                </a:lnSpc>
              </a:pPr>
              <a:r>
                <a:rPr lang="zh-CN" altLang="zh-CN" sz="1600" dirty="0">
                  <a:solidFill>
                    <a:srgbClr val="000000"/>
                  </a:solidFill>
                  <a:latin typeface="宋体" panose="02010600030101010101" pitchFamily="2" charset="-122"/>
                  <a:sym typeface="+mn-ea"/>
                </a:rPr>
                <a:t>（一）提供丰富多样的操作材料</a:t>
              </a:r>
              <a:endParaRPr lang="zh-CN" altLang="zh-CN" sz="1600" dirty="0">
                <a:solidFill>
                  <a:srgbClr val="000000"/>
                </a:solidFill>
                <a:latin typeface="宋体" panose="02010600030101010101" pitchFamily="2" charset="-122"/>
              </a:endParaRPr>
            </a:p>
            <a:p>
              <a:pPr>
                <a:lnSpc>
                  <a:spcPct val="150000"/>
                </a:lnSpc>
              </a:pPr>
              <a:r>
                <a:rPr lang="zh-CN" altLang="zh-CN" sz="1600" dirty="0">
                  <a:solidFill>
                    <a:srgbClr val="000000"/>
                  </a:solidFill>
                  <a:latin typeface="宋体" panose="02010600030101010101" pitchFamily="2" charset="-122"/>
                  <a:sym typeface="+mn-ea"/>
                </a:rPr>
                <a:t>（二）以可接近的方式呈现材料</a:t>
              </a:r>
              <a:endParaRPr lang="zh-CN" altLang="zh-CN" sz="1600" dirty="0">
                <a:solidFill>
                  <a:srgbClr val="000000"/>
                </a:solidFill>
                <a:latin typeface="宋体" panose="02010600030101010101" pitchFamily="2" charset="-122"/>
              </a:endParaRPr>
            </a:p>
            <a:p>
              <a:pPr>
                <a:lnSpc>
                  <a:spcPct val="150000"/>
                </a:lnSpc>
              </a:pPr>
              <a:r>
                <a:rPr lang="zh-CN" altLang="zh-CN" sz="1600" dirty="0">
                  <a:solidFill>
                    <a:srgbClr val="000000"/>
                  </a:solidFill>
                  <a:latin typeface="宋体" panose="02010600030101010101" pitchFamily="2" charset="-122"/>
                  <a:sym typeface="+mn-ea"/>
                </a:rPr>
                <a:t>（三）结合班级主题投放材料</a:t>
              </a:r>
              <a:endParaRPr lang="zh-CN" altLang="zh-CN" sz="1600" dirty="0">
                <a:solidFill>
                  <a:srgbClr val="000000"/>
                </a:solidFill>
                <a:latin typeface="宋体" panose="02010600030101010101" pitchFamily="2" charset="-122"/>
              </a:endParaRPr>
            </a:p>
            <a:p>
              <a:pPr>
                <a:lnSpc>
                  <a:spcPct val="150000"/>
                </a:lnSpc>
              </a:pPr>
              <a:r>
                <a:rPr lang="zh-CN" altLang="zh-CN" sz="1600" dirty="0">
                  <a:solidFill>
                    <a:srgbClr val="000000"/>
                  </a:solidFill>
                  <a:latin typeface="宋体" panose="02010600030101010101" pitchFamily="2" charset="-122"/>
                  <a:sym typeface="+mn-ea"/>
                </a:rPr>
                <a:t>（四）材料的投放应有序列性</a:t>
              </a:r>
              <a:endParaRPr lang="zh-CN" altLang="zh-CN" sz="1600" dirty="0">
                <a:solidFill>
                  <a:srgbClr val="000000"/>
                </a:solidFill>
                <a:latin typeface="宋体" panose="02010600030101010101" pitchFamily="2" charset="-122"/>
              </a:endParaRPr>
            </a:p>
            <a:p>
              <a:pPr>
                <a:lnSpc>
                  <a:spcPct val="150000"/>
                </a:lnSpc>
              </a:pPr>
              <a:r>
                <a:rPr lang="zh-CN" altLang="zh-CN" sz="1600" dirty="0">
                  <a:solidFill>
                    <a:srgbClr val="000000"/>
                  </a:solidFill>
                  <a:latin typeface="宋体" panose="02010600030101010101" pitchFamily="2" charset="-122"/>
                  <a:sym typeface="+mn-ea"/>
                </a:rPr>
                <a:t>（五）及时调整科学区材料</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4225178" y="976639"/>
              <a:ext cx="79597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2727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27215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班级内科学活动区域的创设与指导</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pic>
        <p:nvPicPr>
          <p:cNvPr id="10" name="图片 9" descr="7"/>
          <p:cNvPicPr>
            <a:picLocks noChangeAspect="1" noChangeArrowheads="1"/>
          </p:cNvPicPr>
          <p:nvPr/>
        </p:nvPicPr>
        <p:blipFill>
          <a:blip r:embed="rId4" cstate="screen"/>
          <a:srcRect/>
          <a:stretch>
            <a:fillRect/>
          </a:stretch>
        </p:blipFill>
        <p:spPr>
          <a:xfrm>
            <a:off x="7228002" y="1534318"/>
            <a:ext cx="3008445" cy="2259172"/>
          </a:xfrm>
          <a:prstGeom prst="rect">
            <a:avLst/>
          </a:prstGeom>
          <a:noFill/>
          <a:ln>
            <a:noFill/>
          </a:ln>
        </p:spPr>
      </p:pic>
      <p:pic>
        <p:nvPicPr>
          <p:cNvPr id="11" name="图片 10" descr="5"/>
          <p:cNvPicPr>
            <a:picLocks noChangeAspect="1" noChangeArrowheads="1"/>
          </p:cNvPicPr>
          <p:nvPr/>
        </p:nvPicPr>
        <p:blipFill>
          <a:blip r:embed="rId5" cstate="screen"/>
          <a:srcRect/>
          <a:stretch>
            <a:fillRect/>
          </a:stretch>
        </p:blipFill>
        <p:spPr>
          <a:xfrm>
            <a:off x="7228002" y="4020570"/>
            <a:ext cx="3008445" cy="2259172"/>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270306"/>
            <a:chOff x="1865754" y="4726065"/>
            <a:chExt cx="5008948" cy="196751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五、科学区的有效管理</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359266"/>
            </a:xfrm>
            <a:prstGeom prst="rect">
              <a:avLst/>
            </a:prstGeom>
            <a:noFill/>
          </p:spPr>
          <p:txBody>
            <a:bodyPr wrap="square" rtlCol="0">
              <a:spAutoFit/>
            </a:bodyPr>
            <a:lstStyle/>
            <a:p>
              <a:pPr>
                <a:lnSpc>
                  <a:spcPct val="200000"/>
                </a:lnSpc>
              </a:pPr>
              <a:r>
                <a:rPr lang="zh-CN" altLang="zh-CN" sz="1600" dirty="0">
                  <a:solidFill>
                    <a:srgbClr val="000000"/>
                  </a:solidFill>
                  <a:latin typeface="宋体" panose="02010600030101010101" pitchFamily="2" charset="-122"/>
                  <a:sym typeface="+mn-ea"/>
                </a:rPr>
                <a:t>（一）幼儿参与科学区的管理</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（二）材料的储存和管理</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（三）科学区的安全管理</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4225178" y="976639"/>
              <a:ext cx="79597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2727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27215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班级内科学活动区域的创设与指导</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763065"/>
            <a:chOff x="1865754" y="4726065"/>
            <a:chExt cx="5008948" cy="239455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839981"/>
              <a:ext cx="3154059"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六、教师在区域科学教育活动中的观察与指导</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786306"/>
            </a:xfrm>
            <a:prstGeom prst="rect">
              <a:avLst/>
            </a:prstGeom>
            <a:noFill/>
          </p:spPr>
          <p:txBody>
            <a:bodyPr wrap="square" rtlCol="0">
              <a:spAutoFit/>
            </a:bodyPr>
            <a:lstStyle/>
            <a:p>
              <a:pPr>
                <a:lnSpc>
                  <a:spcPct val="200000"/>
                </a:lnSpc>
              </a:pPr>
              <a:r>
                <a:rPr lang="zh-CN" altLang="zh-CN" sz="1600" dirty="0">
                  <a:solidFill>
                    <a:srgbClr val="000000"/>
                  </a:solidFill>
                  <a:latin typeface="宋体" panose="02010600030101010101" pitchFamily="2" charset="-122"/>
                  <a:sym typeface="+mn-ea"/>
                </a:rPr>
                <a:t>（一）科学区的观察内容</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（二）科学区的观察方法</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（三）介入指导的时机把握</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（四）介入指导的方法</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4225178" y="976639"/>
              <a:ext cx="79597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2727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27215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班级内科学活动区域的创设与指导</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1778181"/>
            <a:chOff x="1865754" y="4726065"/>
            <a:chExt cx="5008948" cy="154102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一、科学发现室的特点</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932776"/>
            </a:xfrm>
            <a:prstGeom prst="rect">
              <a:avLst/>
            </a:prstGeom>
            <a:noFill/>
          </p:spPr>
          <p:txBody>
            <a:bodyPr wrap="square" rtlCol="0">
              <a:spAutoFit/>
            </a:bodyPr>
            <a:lstStyle/>
            <a:p>
              <a:pPr>
                <a:lnSpc>
                  <a:spcPct val="200000"/>
                </a:lnSpc>
              </a:pPr>
              <a:r>
                <a:rPr lang="zh-CN" altLang="zh-CN" sz="1600" dirty="0">
                  <a:solidFill>
                    <a:srgbClr val="000000"/>
                  </a:solidFill>
                  <a:latin typeface="宋体" panose="02010600030101010101" pitchFamily="2" charset="-122"/>
                  <a:sym typeface="+mn-ea"/>
                </a:rPr>
                <a:t>（一）空间较大、材料丰富，满足幼儿多样化的探索需要</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（二）材料面向全体，保证幼儿在自己的水平上探索</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4751593" y="976639"/>
              <a:ext cx="743331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2727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79793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幼儿园科学探究专用活动室的创设与使用</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pic>
        <p:nvPicPr>
          <p:cNvPr id="10" name="图片 9" descr="E:\temp\《学前儿童科学教育》修订\幼儿园搜集的材料\莘庄幼儿园\新建文件夹\微信图片_20200309142558.jpg"/>
          <p:cNvPicPr>
            <a:picLocks noChangeAspect="1" noChangeArrowheads="1"/>
          </p:cNvPicPr>
          <p:nvPr/>
        </p:nvPicPr>
        <p:blipFill>
          <a:blip r:embed="rId4" cstate="screen"/>
          <a:srcRect/>
          <a:stretch>
            <a:fillRect/>
          </a:stretch>
        </p:blipFill>
        <p:spPr>
          <a:xfrm>
            <a:off x="7208407" y="1831227"/>
            <a:ext cx="4779449" cy="3190716"/>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270306"/>
            <a:chOff x="1865754" y="4726065"/>
            <a:chExt cx="5008948" cy="196751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二、科学发现室的空间设置与材料提供</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359266"/>
            </a:xfrm>
            <a:prstGeom prst="rect">
              <a:avLst/>
            </a:prstGeom>
            <a:noFill/>
          </p:spPr>
          <p:txBody>
            <a:bodyPr wrap="square" rtlCol="0">
              <a:spAutoFit/>
            </a:bodyPr>
            <a:lstStyle/>
            <a:p>
              <a:pPr>
                <a:lnSpc>
                  <a:spcPct val="200000"/>
                </a:lnSpc>
              </a:pPr>
              <a:r>
                <a:rPr lang="zh-CN" altLang="zh-CN" sz="1600" dirty="0">
                  <a:solidFill>
                    <a:srgbClr val="000000"/>
                  </a:solidFill>
                  <a:latin typeface="宋体" panose="02010600030101010101" pitchFamily="2" charset="-122"/>
                  <a:sym typeface="+mn-ea"/>
                </a:rPr>
                <a:t>（一）科学发现室的空间设置</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（二）科学发现室的环境创设</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（三）科学发现室的材料投放</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4751593" y="976639"/>
              <a:ext cx="743331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2727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79793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幼儿园科学探究专用活动室的创设与使用</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pic>
        <p:nvPicPr>
          <p:cNvPr id="10" name="图片 9" descr="E:\temp\《学前儿童科学教育》修订\幼儿园搜集的材料\永德实验\微信图片_20200309141450.jpg"/>
          <p:cNvPicPr>
            <a:picLocks noChangeAspect="1" noChangeArrowheads="1"/>
          </p:cNvPicPr>
          <p:nvPr/>
        </p:nvPicPr>
        <p:blipFill>
          <a:blip r:embed="rId4" cstate="screen"/>
          <a:srcRect/>
          <a:stretch>
            <a:fillRect/>
          </a:stretch>
        </p:blipFill>
        <p:spPr>
          <a:xfrm>
            <a:off x="7325613" y="1122684"/>
            <a:ext cx="3395489" cy="2546617"/>
          </a:xfrm>
          <a:prstGeom prst="rect">
            <a:avLst/>
          </a:prstGeom>
          <a:noFill/>
          <a:ln>
            <a:noFill/>
          </a:ln>
        </p:spPr>
      </p:pic>
      <p:pic>
        <p:nvPicPr>
          <p:cNvPr id="11" name="图片 10" descr="E:\temp\《学前儿童科学教育》修订\幼儿园搜集的材料\莘庄幼儿园\新建文件夹\微信图片_20200309135602.jpg"/>
          <p:cNvPicPr>
            <a:picLocks noChangeAspect="1" noChangeArrowheads="1"/>
          </p:cNvPicPr>
          <p:nvPr/>
        </p:nvPicPr>
        <p:blipFill>
          <a:blip r:embed="rId5" cstate="screen"/>
          <a:srcRect/>
          <a:stretch>
            <a:fillRect/>
          </a:stretch>
        </p:blipFill>
        <p:spPr>
          <a:xfrm>
            <a:off x="7325613" y="3941762"/>
            <a:ext cx="3442996" cy="229938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1778180"/>
            <a:chOff x="1865754" y="4726065"/>
            <a:chExt cx="5008948" cy="154102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三、科学发现室活动的组织与指导</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932775"/>
            </a:xfrm>
            <a:prstGeom prst="rect">
              <a:avLst/>
            </a:prstGeom>
            <a:noFill/>
          </p:spPr>
          <p:txBody>
            <a:bodyPr wrap="square" rtlCol="0">
              <a:spAutoFit/>
            </a:bodyPr>
            <a:lstStyle/>
            <a:p>
              <a:pPr>
                <a:lnSpc>
                  <a:spcPct val="200000"/>
                </a:lnSpc>
              </a:pPr>
              <a:r>
                <a:rPr lang="zh-CN" altLang="zh-CN" sz="1600" dirty="0">
                  <a:solidFill>
                    <a:srgbClr val="000000"/>
                  </a:solidFill>
                  <a:latin typeface="宋体" panose="02010600030101010101" pitchFamily="2" charset="-122"/>
                  <a:sym typeface="+mn-ea"/>
                </a:rPr>
                <a:t>（一）在活动中引导幼儿主动记录</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（二）科学发现室活动的分享与交流</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4751593" y="976639"/>
              <a:ext cx="743331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2727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79793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幼儿园科学探究专用活动室的创设与使用</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pic>
        <p:nvPicPr>
          <p:cNvPr id="10" name="图片 9"/>
          <p:cNvPicPr>
            <a:picLocks noChangeAspect="1"/>
          </p:cNvPicPr>
          <p:nvPr/>
        </p:nvPicPr>
        <p:blipFill>
          <a:blip r:embed="rId4" cstate="screen"/>
          <a:stretch>
            <a:fillRect/>
          </a:stretch>
        </p:blipFill>
        <p:spPr>
          <a:xfrm>
            <a:off x="7208408" y="1106739"/>
            <a:ext cx="3750185" cy="2180362"/>
          </a:xfrm>
          <a:prstGeom prst="rect">
            <a:avLst/>
          </a:prstGeom>
        </p:spPr>
      </p:pic>
      <p:pic>
        <p:nvPicPr>
          <p:cNvPr id="11" name="图片 10" descr="C:\Users\41533\Desktop\有趣的听诊器2.jpg"/>
          <p:cNvPicPr>
            <a:picLocks noChangeAspect="1" noChangeArrowheads="1"/>
          </p:cNvPicPr>
          <p:nvPr/>
        </p:nvPicPr>
        <p:blipFill>
          <a:blip r:embed="rId5" cstate="screen"/>
          <a:srcRect/>
          <a:stretch>
            <a:fillRect/>
          </a:stretch>
        </p:blipFill>
        <p:spPr>
          <a:xfrm>
            <a:off x="7208408" y="3479891"/>
            <a:ext cx="3750184" cy="2812638"/>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763065"/>
            <a:chOff x="1865754" y="4726065"/>
            <a:chExt cx="5008948" cy="239455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四、科学发现室的日常管理</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786306"/>
            </a:xfrm>
            <a:prstGeom prst="rect">
              <a:avLst/>
            </a:prstGeom>
            <a:noFill/>
          </p:spPr>
          <p:txBody>
            <a:bodyPr wrap="square" rtlCol="0">
              <a:spAutoFit/>
            </a:bodyPr>
            <a:lstStyle/>
            <a:p>
              <a:pPr>
                <a:lnSpc>
                  <a:spcPct val="200000"/>
                </a:lnSpc>
              </a:pPr>
              <a:r>
                <a:rPr lang="zh-CN" altLang="zh-CN" sz="1600" dirty="0">
                  <a:solidFill>
                    <a:srgbClr val="000000"/>
                  </a:solidFill>
                  <a:latin typeface="宋体" panose="02010600030101010101" pitchFamily="2" charset="-122"/>
                  <a:sym typeface="+mn-ea"/>
                </a:rPr>
                <a:t>（一）建立制度保障</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（二）制定使用计划</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（三）做好材料的保管和更新</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（四）发挥家长志愿者的作用</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4751593" y="976639"/>
              <a:ext cx="743331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2727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79793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幼儿园科学探究专用活动室的创设与使用</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3" name="矩形 12"/>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2924909" y="2451183"/>
            <a:ext cx="6339643" cy="1185267"/>
            <a:chOff x="3238500" y="3056722"/>
            <a:chExt cx="5729514" cy="909992"/>
          </a:xfrm>
        </p:grpSpPr>
        <p:sp>
          <p:nvSpPr>
            <p:cNvPr id="15" name="文本框 283"/>
            <p:cNvSpPr txBox="1"/>
            <p:nvPr/>
          </p:nvSpPr>
          <p:spPr>
            <a:xfrm>
              <a:off x="4642375" y="3111502"/>
              <a:ext cx="2919939" cy="779062"/>
            </a:xfrm>
            <a:prstGeom prst="rect">
              <a:avLst/>
            </a:prstGeom>
            <a:noFill/>
          </p:spPr>
          <p:txBody>
            <a:bodyPr wrap="none" rtlCol="0">
              <a:spAutoFit/>
            </a:bodyPr>
            <a:lstStyle/>
            <a:p>
              <a:pPr algn="ctr"/>
              <a:r>
                <a:rPr lang="zh-CN" altLang="en-US" sz="6000" dirty="0">
                  <a:solidFill>
                    <a:srgbClr val="68B9A8"/>
                  </a:solidFill>
                  <a:latin typeface="华文新魏" panose="02010800040101010101" pitchFamily="2" charset="-122"/>
                  <a:ea typeface="华文新魏" panose="02010800040101010101" pitchFamily="2" charset="-122"/>
                </a:rPr>
                <a:t>谢谢观看</a:t>
              </a:r>
              <a:endParaRPr lang="zh-CN" altLang="en-US" sz="6000" dirty="0">
                <a:solidFill>
                  <a:srgbClr val="68B9A8"/>
                </a:solidFill>
                <a:latin typeface="华文新魏" panose="02010800040101010101" pitchFamily="2" charset="-122"/>
                <a:ea typeface="华文新魏" panose="02010800040101010101" pitchFamily="2" charset="-122"/>
              </a:endParaRPr>
            </a:p>
          </p:txBody>
        </p:sp>
        <p:grpSp>
          <p:nvGrpSpPr>
            <p:cNvPr id="16" name="组合 15"/>
            <p:cNvGrpSpPr/>
            <p:nvPr/>
          </p:nvGrpSpPr>
          <p:grpSpPr>
            <a:xfrm>
              <a:off x="3238500" y="3056722"/>
              <a:ext cx="5729514" cy="909992"/>
              <a:chOff x="3200400" y="3056722"/>
              <a:chExt cx="5729514" cy="909992"/>
            </a:xfrm>
          </p:grpSpPr>
          <p:cxnSp>
            <p:nvCxnSpPr>
              <p:cNvPr id="17" name="直接连接符 16"/>
              <p:cNvCxnSpPr/>
              <p:nvPr/>
            </p:nvCxnSpPr>
            <p:spPr>
              <a:xfrm>
                <a:off x="3214914" y="3056722"/>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200400" y="3966714"/>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12" name="Freeform 10"/>
          <p:cNvSpPr>
            <a:spLocks noEditPoints="1"/>
          </p:cNvSpPr>
          <p:nvPr/>
        </p:nvSpPr>
        <p:spPr bwMode="auto">
          <a:xfrm>
            <a:off x="4820047" y="4459072"/>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68B9A8"/>
          </a:solidFill>
          <a:ln>
            <a:noFill/>
          </a:ln>
        </p:spPr>
        <p:txBody>
          <a:bodyPr vert="horz" wrap="square" lIns="68562" tIns="34281" rIns="68562" bIns="34281" numCol="1" anchor="t" anchorCtr="0" compatLnSpc="1"/>
          <a:lstStyle/>
          <a:p>
            <a:endParaRPr lang="zh-CN" altLang="en-US">
              <a:solidFill>
                <a:srgbClr val="5FA0A0"/>
              </a:solidFill>
            </a:endParaRPr>
          </a:p>
        </p:txBody>
      </p:sp>
      <p:sp>
        <p:nvSpPr>
          <p:cNvPr id="2" name="Rectangle 4"/>
          <p:cNvSpPr txBox="1">
            <a:spLocks noChangeArrowheads="1"/>
          </p:cNvSpPr>
          <p:nvPr/>
        </p:nvSpPr>
        <p:spPr bwMode="auto">
          <a:xfrm>
            <a:off x="5193030" y="4483735"/>
            <a:ext cx="1803400" cy="25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ctr"/>
            <a:r>
              <a:rPr lang="zh-CN" sz="2100" b="0" dirty="0">
                <a:solidFill>
                  <a:schemeClr val="bg1">
                    <a:lumMod val="50000"/>
                  </a:schemeClr>
                </a:solidFill>
                <a:latin typeface="微软雅黑" panose="020B0503020204020204" pitchFamily="34" charset="-122"/>
                <a:ea typeface="微软雅黑" panose="020B0503020204020204" pitchFamily="34" charset="-122"/>
              </a:rPr>
              <a:t>北京出版社</a:t>
            </a:r>
            <a:endParaRPr lang="zh-CN" sz="2100" b="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Effect transition="in" filter="fade">
                                      <p:cBhvr>
                                        <p:cTn id="13" dur="1000"/>
                                        <p:tgtEl>
                                          <p:spTgt spid="13"/>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750" fill="hold"/>
                                        <p:tgtEl>
                                          <p:spTgt spid="14"/>
                                        </p:tgtEl>
                                        <p:attrNameLst>
                                          <p:attrName>ppt_x</p:attrName>
                                        </p:attrNameLst>
                                      </p:cBhvr>
                                      <p:tavLst>
                                        <p:tav tm="0">
                                          <p:val>
                                            <p:strVal val="#ppt_x"/>
                                          </p:val>
                                        </p:tav>
                                        <p:tav tm="100000">
                                          <p:val>
                                            <p:strVal val="#ppt_x"/>
                                          </p:val>
                                        </p:tav>
                                      </p:tavLst>
                                    </p:anim>
                                    <p:anim calcmode="lin" valueType="num">
                                      <p:cBhvr additive="base">
                                        <p:cTn id="18" dur="750" fill="hold"/>
                                        <p:tgtEl>
                                          <p:spTgt spid="1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1+#ppt_w/2"/>
                                          </p:val>
                                        </p:tav>
                                        <p:tav tm="100000">
                                          <p:val>
                                            <p:strVal val="#ppt_x"/>
                                          </p:val>
                                        </p:tav>
                                      </p:tavLst>
                                    </p:anim>
                                    <p:anim calcmode="lin" valueType="num">
                                      <p:cBhvr additive="base">
                                        <p:cTn id="23" dur="75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bldLvl="0" animBg="1"/>
      <p:bldP spid="2"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2996885" y="2241845"/>
            <a:ext cx="2714994" cy="1258716"/>
            <a:chOff x="3238500" y="3079008"/>
            <a:chExt cx="5729514" cy="865420"/>
          </a:xfrm>
        </p:grpSpPr>
        <p:sp>
          <p:nvSpPr>
            <p:cNvPr id="14" name="文本框 283"/>
            <p:cNvSpPr txBox="1"/>
            <p:nvPr/>
          </p:nvSpPr>
          <p:spPr>
            <a:xfrm rot="16200000">
              <a:off x="5794134" y="1076352"/>
              <a:ext cx="634828" cy="4871309"/>
            </a:xfrm>
            <a:prstGeom prst="rect">
              <a:avLst/>
            </a:prstGeom>
            <a:noFill/>
          </p:spPr>
          <p:txBody>
            <a:bodyPr vert="horz" wrap="square" rtlCol="0" anchor="ctr" anchorCtr="0">
              <a:spAutoFit/>
            </a:bodyPr>
            <a:lstStyle/>
            <a:p>
              <a:pPr algn="ctr"/>
              <a:r>
                <a:rPr lang="zh-CN" altLang="en-US" sz="4800" spc="600" dirty="0">
                  <a:solidFill>
                    <a:srgbClr val="68B9A8"/>
                  </a:solidFill>
                  <a:latin typeface="华文新魏" panose="02010800040101010101" pitchFamily="2" charset="-122"/>
                  <a:ea typeface="华文新魏" panose="02010800040101010101" pitchFamily="2" charset="-122"/>
                </a:rPr>
                <a:t>项目四</a:t>
              </a:r>
              <a:endParaRPr lang="en-US" altLang="zh-CN" sz="4800" spc="600" dirty="0">
                <a:solidFill>
                  <a:srgbClr val="68B9A8"/>
                </a:solidFill>
                <a:latin typeface="华文新魏" panose="02010800040101010101" pitchFamily="2" charset="-122"/>
                <a:ea typeface="华文新魏" panose="02010800040101010101" pitchFamily="2" charset="-122"/>
              </a:endParaRPr>
            </a:p>
          </p:txBody>
        </p:sp>
        <p:grpSp>
          <p:nvGrpSpPr>
            <p:cNvPr id="15" name="组合 14"/>
            <p:cNvGrpSpPr/>
            <p:nvPr/>
          </p:nvGrpSpPr>
          <p:grpSpPr>
            <a:xfrm>
              <a:off x="3238500" y="3079008"/>
              <a:ext cx="5729514" cy="865420"/>
              <a:chOff x="3200400" y="3079008"/>
              <a:chExt cx="5729514" cy="865420"/>
            </a:xfrm>
          </p:grpSpPr>
          <p:cxnSp>
            <p:nvCxnSpPr>
              <p:cNvPr id="16" name="直接连接符 15"/>
              <p:cNvCxnSpPr/>
              <p:nvPr/>
            </p:nvCxnSpPr>
            <p:spPr>
              <a:xfrm>
                <a:off x="3214914" y="3079008"/>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200400" y="3944428"/>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22" name="标题 1"/>
          <p:cNvSpPr txBox="1"/>
          <p:nvPr/>
        </p:nvSpPr>
        <p:spPr>
          <a:xfrm>
            <a:off x="5398135" y="2177415"/>
            <a:ext cx="4243070" cy="829310"/>
          </a:xfrm>
          <a:prstGeom prst="rect">
            <a:avLst/>
          </a:prstGeom>
        </p:spPr>
        <p:txBody>
          <a:bodyPr rtlCol="0"/>
          <a:lstStyle>
            <a:lvl1pPr algn="ctr" defTabSz="1218565" rtl="0" eaLnBrk="1" latinLnBrk="0" hangingPunct="1">
              <a:spcBef>
                <a:spcPct val="0"/>
              </a:spcBef>
              <a:buNone/>
              <a:defRPr sz="5900" kern="1200">
                <a:solidFill>
                  <a:schemeClr val="tx1"/>
                </a:solidFill>
                <a:latin typeface="+mj-lt"/>
                <a:ea typeface="+mj-ea"/>
                <a:cs typeface="+mj-cs"/>
              </a:defRPr>
            </a:lvl1pPr>
          </a:lstStyle>
          <a:p>
            <a:pPr>
              <a:defRPr/>
            </a:pPr>
            <a:r>
              <a:rPr lang="zh-CN" altLang="en-US" sz="4200" dirty="0">
                <a:solidFill>
                  <a:srgbClr val="68B9A8"/>
                </a:solidFill>
                <a:latin typeface="华文新魏" panose="02010800040101010101" pitchFamily="2" charset="-122"/>
                <a:ea typeface="华文新魏" panose="02010800040101010101" pitchFamily="2" charset="-122"/>
              </a:rPr>
              <a:t>幼儿园区域科学教育活动</a:t>
            </a:r>
            <a:endParaRPr lang="zh-CN" altLang="en-US" sz="4200" dirty="0">
              <a:solidFill>
                <a:srgbClr val="68B9A8"/>
              </a:solidFill>
              <a:latin typeface="华文新魏" panose="02010800040101010101" pitchFamily="2" charset="-122"/>
              <a:ea typeface="华文新魏" panose="02010800040101010101" pitchFamily="2" charset="-122"/>
            </a:endParaRPr>
          </a:p>
        </p:txBody>
      </p:sp>
      <p:sp>
        <p:nvSpPr>
          <p:cNvPr id="23" name="副标题 2"/>
          <p:cNvSpPr txBox="1"/>
          <p:nvPr/>
        </p:nvSpPr>
        <p:spPr>
          <a:xfrm>
            <a:off x="5497195" y="3583940"/>
            <a:ext cx="3999865" cy="325120"/>
          </a:xfrm>
          <a:prstGeom prst="rect">
            <a:avLst/>
          </a:prstGeom>
        </p:spPr>
        <p:txBody>
          <a:bodyPr rtlCol="0"/>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lgn="ctr">
              <a:buNone/>
              <a:defRPr/>
            </a:pP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科学区</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rPr>
              <a:t>|</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科学发现室</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sym typeface="+mn-ea"/>
              </a:rPr>
              <a:t>|</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sym typeface="+mn-ea"/>
              </a:rPr>
              <a:t>材料</a:t>
            </a:r>
            <a:endParaRPr lang="zh-CN" altLang="en-US" sz="1400" spc="300" dirty="0">
              <a:solidFill>
                <a:schemeClr val="bg1">
                  <a:lumMod val="50000"/>
                </a:schemeClr>
              </a:solidFill>
              <a:latin typeface="华文新魏" panose="02010800040101010101" pitchFamily="2" charset="-122"/>
              <a:ea typeface="华文新魏" panose="02010800040101010101" pitchFamily="2" charset="-122"/>
              <a:sym typeface="+mn-ea"/>
            </a:endParaRPr>
          </a:p>
        </p:txBody>
      </p:sp>
      <p:cxnSp>
        <p:nvCxnSpPr>
          <p:cNvPr id="24" name="直接连接符 23"/>
          <p:cNvCxnSpPr/>
          <p:nvPr/>
        </p:nvCxnSpPr>
        <p:spPr>
          <a:xfrm>
            <a:off x="5538572" y="3483902"/>
            <a:ext cx="3896360" cy="0"/>
          </a:xfrm>
          <a:prstGeom prst="line">
            <a:avLst/>
          </a:prstGeom>
          <a:ln w="3175">
            <a:solidFill>
              <a:srgbClr val="68B9A8"/>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ppt_x"/>
                                          </p:val>
                                        </p:tav>
                                        <p:tav tm="100000">
                                          <p:val>
                                            <p:strVal val="#ppt_x"/>
                                          </p:val>
                                        </p:tav>
                                      </p:tavLst>
                                    </p:anim>
                                    <p:anim calcmode="lin" valueType="num">
                                      <p:cBhvr additive="base">
                                        <p:cTn id="18" dur="1000" fill="hold"/>
                                        <p:tgtEl>
                                          <p:spTgt spid="13"/>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42"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anim calcmode="lin" valueType="num">
                                      <p:cBhvr>
                                        <p:cTn id="29" dur="500" fill="hold"/>
                                        <p:tgtEl>
                                          <p:spTgt spid="24"/>
                                        </p:tgtEl>
                                        <p:attrNameLst>
                                          <p:attrName>ppt_x</p:attrName>
                                        </p:attrNameLst>
                                      </p:cBhvr>
                                      <p:tavLst>
                                        <p:tav tm="0">
                                          <p:val>
                                            <p:strVal val="#ppt_x"/>
                                          </p:val>
                                        </p:tav>
                                        <p:tav tm="100000">
                                          <p:val>
                                            <p:strVal val="#ppt_x"/>
                                          </p:val>
                                        </p:tav>
                                      </p:tavLst>
                                    </p:anim>
                                    <p:anim calcmode="lin" valueType="num">
                                      <p:cBhvr>
                                        <p:cTn id="30" dur="500" fill="hold"/>
                                        <p:tgtEl>
                                          <p:spTgt spid="24"/>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anim calcmode="lin" valueType="num">
                                      <p:cBhvr>
                                        <p:cTn id="35" dur="500" fill="hold"/>
                                        <p:tgtEl>
                                          <p:spTgt spid="23"/>
                                        </p:tgtEl>
                                        <p:attrNameLst>
                                          <p:attrName>ppt_x</p:attrName>
                                        </p:attrNameLst>
                                      </p:cBhvr>
                                      <p:tavLst>
                                        <p:tav tm="0">
                                          <p:val>
                                            <p:strVal val="#ppt_x"/>
                                          </p:val>
                                        </p:tav>
                                        <p:tav tm="100000">
                                          <p:val>
                                            <p:strVal val="#ppt_x"/>
                                          </p:val>
                                        </p:tav>
                                      </p:tavLst>
                                    </p:anim>
                                    <p:anim calcmode="lin" valueType="num">
                                      <p:cBhvr>
                                        <p:cTn id="36"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653415"/>
            <a:chOff x="953023" y="484514"/>
            <a:chExt cx="11231880" cy="653415"/>
          </a:xfrm>
        </p:grpSpPr>
        <p:sp>
          <p:nvSpPr>
            <p:cNvPr id="11" name="矩形 10"/>
            <p:cNvSpPr/>
            <p:nvPr/>
          </p:nvSpPr>
          <p:spPr>
            <a:xfrm>
              <a:off x="3465083" y="976639"/>
              <a:ext cx="871982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251269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项目四</a:t>
              </a:r>
              <a:endPar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892184"/>
              <a:ext cx="251269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幼儿园区域科学教育活动</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
        <p:nvSpPr>
          <p:cNvPr id="18" name="文本框 29"/>
          <p:cNvSpPr txBox="1"/>
          <p:nvPr/>
        </p:nvSpPr>
        <p:spPr>
          <a:xfrm>
            <a:off x="799769" y="824051"/>
            <a:ext cx="4109061" cy="521970"/>
          </a:xfrm>
          <a:prstGeom prst="rect">
            <a:avLst/>
          </a:prstGeom>
          <a:noFill/>
        </p:spPr>
        <p:txBody>
          <a:bodyPr wrap="square" rtlCol="0">
            <a:spAutoFit/>
          </a:bodyPr>
          <a:lstStyle/>
          <a:p>
            <a:r>
              <a:rPr lang="zh-CN" altLang="en-US" sz="2800" b="1" dirty="0">
                <a:solidFill>
                  <a:srgbClr val="68B9A8"/>
                </a:solidFill>
                <a:latin typeface="微软雅黑" panose="020B0503020204020204" pitchFamily="34" charset="-122"/>
                <a:ea typeface="微软雅黑" panose="020B0503020204020204" pitchFamily="34" charset="-122"/>
              </a:rPr>
              <a:t>学习目标</a:t>
            </a:r>
            <a:endParaRPr lang="zh-CN" altLang="en-US" sz="2800" b="1" dirty="0">
              <a:solidFill>
                <a:srgbClr val="68B9A8"/>
              </a:solidFill>
              <a:latin typeface="微软雅黑" panose="020B0503020204020204" pitchFamily="34" charset="-122"/>
              <a:ea typeface="微软雅黑" panose="020B0503020204020204" pitchFamily="34" charset="-122"/>
            </a:endParaRPr>
          </a:p>
        </p:txBody>
      </p:sp>
      <p:sp>
        <p:nvSpPr>
          <p:cNvPr id="19" name="文本框 30"/>
          <p:cNvSpPr txBox="1"/>
          <p:nvPr/>
        </p:nvSpPr>
        <p:spPr>
          <a:xfrm>
            <a:off x="942340" y="1313180"/>
            <a:ext cx="9943465" cy="5323205"/>
          </a:xfrm>
          <a:prstGeom prst="rect">
            <a:avLst/>
          </a:prstGeom>
          <a:noFill/>
          <a:effectLst/>
        </p:spPr>
        <p:txBody>
          <a:bodyPr wrap="square" rtlCol="0">
            <a:spAutoFit/>
          </a:bodyPr>
          <a:lstStyle/>
          <a:p>
            <a:pPr algn="just" fontAlgn="auto">
              <a:lnSpc>
                <a:spcPct val="125000"/>
              </a:lnSpc>
              <a:spcBef>
                <a:spcPts val="0"/>
              </a:spcBef>
              <a:spcAft>
                <a:spcPts val="1200"/>
              </a:spcAft>
            </a:pPr>
            <a:r>
              <a:rPr lang="zh-CN" altLang="en-US" sz="1600" b="1" dirty="0">
                <a:solidFill>
                  <a:srgbClr val="11A49E"/>
                </a:solidFill>
                <a:latin typeface="宋体" panose="02010600030101010101" pitchFamily="2" charset="-122"/>
                <a:ea typeface="宋体" panose="02010600030101010101" pitchFamily="2" charset="-122"/>
                <a:sym typeface="+mn-ea"/>
              </a:rPr>
              <a:t>知识目标：</a:t>
            </a:r>
            <a:endParaRPr lang="zh-CN" altLang="en-US" sz="1600" b="1" dirty="0">
              <a:solidFill>
                <a:srgbClr val="11A49E"/>
              </a:solidFill>
              <a:latin typeface="宋体" panose="02010600030101010101" pitchFamily="2" charset="-122"/>
              <a:ea typeface="宋体" panose="02010600030101010101" pitchFamily="2" charset="-122"/>
              <a:sym typeface="+mn-ea"/>
            </a:endParaRPr>
          </a:p>
          <a:p>
            <a:pPr marL="285750" indent="-285750" algn="just" fontAlgn="auto">
              <a:lnSpc>
                <a:spcPct val="125000"/>
              </a:lnSpc>
              <a:spcBef>
                <a:spcPts val="0"/>
              </a:spcBef>
              <a:spcAft>
                <a:spcPts val="1200"/>
              </a:spcAft>
              <a:buFont typeface="Wingdings" panose="05000000000000000000" charset="0"/>
              <a:buChar char="Ø"/>
            </a:pPr>
            <a:r>
              <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rPr>
              <a:t>理解幼儿园科学区活动的内涵、特点和价值。</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endParaRPr>
          </a:p>
          <a:p>
            <a:pPr marL="285750" indent="-285750" algn="just" fontAlgn="auto">
              <a:lnSpc>
                <a:spcPct val="125000"/>
              </a:lnSpc>
              <a:spcBef>
                <a:spcPts val="0"/>
              </a:spcBef>
              <a:spcAft>
                <a:spcPts val="1200"/>
              </a:spcAft>
              <a:buFont typeface="Wingdings" panose="05000000000000000000" charset="0"/>
              <a:buChar char="Ø"/>
            </a:pPr>
            <a:r>
              <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rPr>
              <a:t>了解幼儿园科学区和科学探究室设置与环境创设的要点。</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endParaRPr>
          </a:p>
          <a:p>
            <a:pPr marL="285750" indent="-285750" algn="just" fontAlgn="auto">
              <a:lnSpc>
                <a:spcPct val="125000"/>
              </a:lnSpc>
              <a:spcBef>
                <a:spcPts val="0"/>
              </a:spcBef>
              <a:spcAft>
                <a:spcPts val="1200"/>
              </a:spcAft>
              <a:buFont typeface="Wingdings" panose="05000000000000000000" charset="0"/>
              <a:buChar char="Ø"/>
            </a:pPr>
            <a:r>
              <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rPr>
              <a:t>了解幼儿园科学区活动材料的种类与特点。</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endParaRPr>
          </a:p>
          <a:p>
            <a:pPr algn="just">
              <a:lnSpc>
                <a:spcPct val="125000"/>
              </a:lnSpc>
              <a:spcBef>
                <a:spcPts val="0"/>
              </a:spcBef>
              <a:spcAft>
                <a:spcPts val="1200"/>
              </a:spcAft>
            </a:pPr>
            <a:r>
              <a:rPr lang="zh-CN" altLang="en-US" sz="1600" b="1" dirty="0">
                <a:solidFill>
                  <a:srgbClr val="11A49E"/>
                </a:solidFill>
                <a:latin typeface="宋体" panose="02010600030101010101" pitchFamily="2" charset="-122"/>
                <a:ea typeface="宋体" panose="02010600030101010101" pitchFamily="2" charset="-122"/>
                <a:sym typeface="+mn-ea"/>
              </a:rPr>
              <a:t>技能目标：</a:t>
            </a:r>
            <a:endParaRPr lang="zh-CN" altLang="en-US" sz="1600" b="1" dirty="0">
              <a:solidFill>
                <a:srgbClr val="11A49E"/>
              </a:solidFill>
              <a:latin typeface="宋体" panose="02010600030101010101" pitchFamily="2" charset="-122"/>
              <a:ea typeface="宋体" panose="02010600030101010101" pitchFamily="2" charset="-122"/>
              <a:sym typeface="+mn-ea"/>
            </a:endParaRPr>
          </a:p>
          <a:p>
            <a:pPr marL="285750" indent="-285750" algn="just" fontAlgn="auto">
              <a:lnSpc>
                <a:spcPct val="125000"/>
              </a:lnSpc>
              <a:spcBef>
                <a:spcPts val="0"/>
              </a:spcBef>
              <a:spcAft>
                <a:spcPts val="1200"/>
              </a:spcAft>
              <a:buFont typeface="Wingdings" panose="05000000000000000000" charset="0"/>
              <a:buChar char="Ø"/>
            </a:pPr>
            <a:r>
              <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rPr>
              <a:t>掌握幼儿园科学区材料选择和设计的原则，并能初步设计科学区活动。</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endParaRPr>
          </a:p>
          <a:p>
            <a:pPr marL="285750" indent="-285750" algn="just" fontAlgn="auto">
              <a:lnSpc>
                <a:spcPct val="125000"/>
              </a:lnSpc>
              <a:spcBef>
                <a:spcPts val="0"/>
              </a:spcBef>
              <a:spcAft>
                <a:spcPts val="1200"/>
              </a:spcAft>
              <a:buFont typeface="Wingdings" panose="05000000000000000000" charset="0"/>
              <a:buChar char="Ø"/>
            </a:pPr>
            <a:r>
              <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rPr>
              <a:t>掌握幼儿园科学区操作材料放与调整的策略。</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endParaRPr>
          </a:p>
          <a:p>
            <a:pPr marL="285750" indent="-285750" algn="just" fontAlgn="auto">
              <a:lnSpc>
                <a:spcPct val="125000"/>
              </a:lnSpc>
              <a:spcBef>
                <a:spcPts val="0"/>
              </a:spcBef>
              <a:spcAft>
                <a:spcPts val="1200"/>
              </a:spcAft>
              <a:buFont typeface="Wingdings" panose="05000000000000000000" charset="0"/>
              <a:buChar char="Ø"/>
            </a:pPr>
            <a:r>
              <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rPr>
              <a:t>充分理解教师在幼儿园科学区活动中的作用，掌握具体的观察与指导方法。</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endParaRPr>
          </a:p>
          <a:p>
            <a:pPr marL="285750" indent="-285750" algn="just" fontAlgn="auto">
              <a:lnSpc>
                <a:spcPct val="125000"/>
              </a:lnSpc>
              <a:spcBef>
                <a:spcPts val="0"/>
              </a:spcBef>
              <a:spcAft>
                <a:spcPts val="1200"/>
              </a:spcAft>
              <a:buFont typeface="Wingdings" panose="05000000000000000000" charset="0"/>
              <a:buChar char="Ø"/>
            </a:pPr>
            <a:r>
              <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rPr>
              <a:t>掌握幼儿园科学区和科学探究室的创设与管理方法。</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endParaRPr>
          </a:p>
          <a:p>
            <a:pPr algn="just">
              <a:lnSpc>
                <a:spcPct val="125000"/>
              </a:lnSpc>
              <a:spcBef>
                <a:spcPts val="0"/>
              </a:spcBef>
              <a:spcAft>
                <a:spcPts val="1200"/>
              </a:spcAft>
            </a:pPr>
            <a:r>
              <a:rPr lang="zh-CN" altLang="en-US" sz="1600" b="1" dirty="0">
                <a:solidFill>
                  <a:srgbClr val="11A49E"/>
                </a:solidFill>
                <a:latin typeface="宋体" panose="02010600030101010101" pitchFamily="2" charset="-122"/>
                <a:ea typeface="宋体" panose="02010600030101010101" pitchFamily="2" charset="-122"/>
                <a:sym typeface="+mn-ea"/>
              </a:rPr>
              <a:t>素质目标：</a:t>
            </a:r>
            <a:endParaRPr lang="zh-CN" altLang="en-US" sz="1600" b="1" dirty="0">
              <a:solidFill>
                <a:srgbClr val="11A49E"/>
              </a:solidFill>
              <a:latin typeface="宋体" panose="02010600030101010101" pitchFamily="2" charset="-122"/>
              <a:ea typeface="宋体" panose="02010600030101010101" pitchFamily="2" charset="-122"/>
              <a:sym typeface="+mn-ea"/>
            </a:endParaRPr>
          </a:p>
          <a:p>
            <a:pPr marL="285750" indent="-285750" algn="just" fontAlgn="auto">
              <a:lnSpc>
                <a:spcPct val="125000"/>
              </a:lnSpc>
              <a:spcBef>
                <a:spcPts val="0"/>
              </a:spcBef>
              <a:spcAft>
                <a:spcPts val="1200"/>
              </a:spcAft>
              <a:buFont typeface="Wingdings" panose="05000000000000000000" charset="0"/>
              <a:buChar char="Ø"/>
            </a:pPr>
            <a:r>
              <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rPr>
              <a:t>理解幼儿园科学区活动的理论基础，在此基础上思考科学区活动对幼儿的发展价值，从而更加尊重幼儿，能够让幼儿更自主地参与科学区探究活动。</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250"/>
                                        <p:tgtEl>
                                          <p:spTgt spid="19"/>
                                        </p:tgtEl>
                                      </p:cBhvr>
                                    </p:animEffect>
                                    <p:anim calcmode="lin" valueType="num">
                                      <p:cBhvr>
                                        <p:cTn id="18" dur="250" fill="hold"/>
                                        <p:tgtEl>
                                          <p:spTgt spid="19"/>
                                        </p:tgtEl>
                                        <p:attrNameLst>
                                          <p:attrName>ppt_x</p:attrName>
                                        </p:attrNameLst>
                                      </p:cBhvr>
                                      <p:tavLst>
                                        <p:tav tm="0">
                                          <p:val>
                                            <p:strVal val="#ppt_x"/>
                                          </p:val>
                                        </p:tav>
                                        <p:tav tm="100000">
                                          <p:val>
                                            <p:strVal val="#ppt_x"/>
                                          </p:val>
                                        </p:tav>
                                      </p:tavLst>
                                    </p:anim>
                                    <p:anim calcmode="lin" valueType="num">
                                      <p:cBhvr>
                                        <p:cTn id="19"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653415"/>
            <a:chOff x="953023" y="484514"/>
            <a:chExt cx="11231880" cy="653415"/>
          </a:xfrm>
        </p:grpSpPr>
        <p:sp>
          <p:nvSpPr>
            <p:cNvPr id="11" name="矩形 10"/>
            <p:cNvSpPr/>
            <p:nvPr/>
          </p:nvSpPr>
          <p:spPr>
            <a:xfrm>
              <a:off x="3966733" y="976639"/>
              <a:ext cx="821817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0130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892184"/>
              <a:ext cx="3013710"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幼儿园区域科学教育活动的内涵</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
        <p:nvSpPr>
          <p:cNvPr id="18" name="文本框 29"/>
          <p:cNvSpPr txBox="1"/>
          <p:nvPr/>
        </p:nvSpPr>
        <p:spPr>
          <a:xfrm>
            <a:off x="1196245" y="2093097"/>
            <a:ext cx="4109061" cy="521970"/>
          </a:xfrm>
          <a:prstGeom prst="rect">
            <a:avLst/>
          </a:prstGeom>
          <a:noFill/>
        </p:spPr>
        <p:txBody>
          <a:bodyPr wrap="square" rtlCol="0">
            <a:spAutoFit/>
          </a:bodyPr>
          <a:lstStyle/>
          <a:p>
            <a:r>
              <a:rPr lang="zh-CN" altLang="en-US" sz="2800" b="1" dirty="0">
                <a:solidFill>
                  <a:srgbClr val="68B9A8"/>
                </a:solidFill>
                <a:latin typeface="微软雅黑" panose="020B0503020204020204" pitchFamily="34" charset="-122"/>
                <a:ea typeface="微软雅黑" panose="020B0503020204020204" pitchFamily="34" charset="-122"/>
              </a:rPr>
              <a:t>家庭的概念</a:t>
            </a:r>
            <a:endParaRPr lang="zh-CN" altLang="en-US" sz="2800" b="1" dirty="0">
              <a:solidFill>
                <a:srgbClr val="68B9A8"/>
              </a:solidFill>
              <a:latin typeface="微软雅黑" panose="020B0503020204020204" pitchFamily="34" charset="-122"/>
              <a:ea typeface="微软雅黑" panose="020B0503020204020204" pitchFamily="34" charset="-122"/>
            </a:endParaRPr>
          </a:p>
        </p:txBody>
      </p:sp>
      <p:sp>
        <p:nvSpPr>
          <p:cNvPr id="19" name="文本框 30"/>
          <p:cNvSpPr txBox="1"/>
          <p:nvPr/>
        </p:nvSpPr>
        <p:spPr>
          <a:xfrm>
            <a:off x="1196340" y="2739390"/>
            <a:ext cx="9907270" cy="2472690"/>
          </a:xfrm>
          <a:prstGeom prst="rect">
            <a:avLst/>
          </a:prstGeom>
          <a:noFill/>
          <a:effectLst/>
        </p:spPr>
        <p:txBody>
          <a:bodyPr wrap="square" rtlCol="0">
            <a:spAutoFit/>
          </a:bodyPr>
          <a:lstStyle/>
          <a:p>
            <a:pPr indent="0" algn="just" fontAlgn="auto">
              <a:lnSpc>
                <a:spcPct val="130000"/>
              </a:lnSpc>
              <a:spcAft>
                <a:spcPts val="1200"/>
              </a:spcAft>
              <a:buNone/>
            </a:pPr>
            <a:r>
              <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rPr>
              <a:t>首先，家庭是一个群体概念。它不指个体，即家庭至少应有两个或两个以上成员。</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endParaRPr>
          </a:p>
          <a:p>
            <a:pPr indent="0" algn="just" fontAlgn="auto">
              <a:lnSpc>
                <a:spcPct val="130000"/>
              </a:lnSpc>
              <a:spcAft>
                <a:spcPts val="1200"/>
              </a:spcAft>
              <a:buNone/>
            </a:pPr>
            <a:r>
              <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rPr>
              <a:t>其次，婚姻是家庭的基础，婚姻构成家庭最初的关系，即由婚姻而结成的夫妻构成了家庭的核心，夫妻关系是组成家庭的第一种基本关系，是判断家庭的第一标准。</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endParaRPr>
          </a:p>
          <a:p>
            <a:pPr indent="0" algn="just" fontAlgn="auto">
              <a:lnSpc>
                <a:spcPct val="130000"/>
              </a:lnSpc>
              <a:spcAft>
                <a:spcPts val="1200"/>
              </a:spcAft>
              <a:buNone/>
            </a:pPr>
            <a:r>
              <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rPr>
              <a:t>再次，由血缘或领养关系而构成的父母子女关系和兄弟姐妹关系同样构成了家庭的主要组成成分，这是组成家庭的第二种基本关系，是判断家庭的第二标准。</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endParaRPr>
          </a:p>
          <a:p>
            <a:pPr indent="0" algn="just" fontAlgn="auto">
              <a:lnSpc>
                <a:spcPct val="130000"/>
              </a:lnSpc>
              <a:spcAft>
                <a:spcPts val="1200"/>
              </a:spcAft>
              <a:buNone/>
            </a:pPr>
            <a:r>
              <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rPr>
              <a:t>最后，家庭成员之间有共同的生活，以一定的经济联系和特殊的情感交往。</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250"/>
                                        <p:tgtEl>
                                          <p:spTgt spid="19"/>
                                        </p:tgtEl>
                                      </p:cBhvr>
                                    </p:animEffect>
                                    <p:anim calcmode="lin" valueType="num">
                                      <p:cBhvr>
                                        <p:cTn id="18" dur="250" fill="hold"/>
                                        <p:tgtEl>
                                          <p:spTgt spid="19"/>
                                        </p:tgtEl>
                                        <p:attrNameLst>
                                          <p:attrName>ppt_x</p:attrName>
                                        </p:attrNameLst>
                                      </p:cBhvr>
                                      <p:tavLst>
                                        <p:tav tm="0">
                                          <p:val>
                                            <p:strVal val="#ppt_x"/>
                                          </p:val>
                                        </p:tav>
                                        <p:tav tm="100000">
                                          <p:val>
                                            <p:strVal val="#ppt_x"/>
                                          </p:val>
                                        </p:tav>
                                      </p:tavLst>
                                    </p:anim>
                                    <p:anim calcmode="lin" valueType="num">
                                      <p:cBhvr>
                                        <p:cTn id="19"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1900736"/>
            <a:chOff x="1865754" y="4726065"/>
            <a:chExt cx="5008948" cy="164723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ctr"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一、</a:t>
              </a:r>
              <a:r>
                <a:rPr lang="zh-CN" sz="2000" b="1" dirty="0">
                  <a:solidFill>
                    <a:schemeClr val="tx1">
                      <a:lumMod val="75000"/>
                      <a:lumOff val="25000"/>
                    </a:schemeClr>
                  </a:solidFill>
                  <a:latin typeface="宋体" panose="02010600030101010101" pitchFamily="2" charset="-122"/>
                  <a:ea typeface="宋体" panose="02010600030101010101" pitchFamily="2" charset="-122"/>
                  <a:sym typeface="+mn-ea"/>
                </a:rPr>
                <a:t>幼儿园区域科学教育活动的定义和特点</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038985"/>
            </a:xfrm>
            <a:prstGeom prst="rect">
              <a:avLst/>
            </a:prstGeom>
            <a:noFill/>
          </p:spPr>
          <p:txBody>
            <a:bodyPr wrap="square" rtlCol="0">
              <a:spAutoFit/>
            </a:bodyPr>
            <a:lstStyle/>
            <a:p>
              <a:pPr indent="406400" fontAlgn="auto">
                <a:lnSpc>
                  <a:spcPct val="150000"/>
                </a:lnSpc>
                <a:buFont typeface="+mj-lt"/>
                <a:buNone/>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宋体" panose="02010600030101010101" pitchFamily="2" charset="-122"/>
                  <a:ea typeface="宋体" panose="02010600030101010101" pitchFamily="2" charset="-122"/>
                </a:rPr>
                <a:t>幼儿园区域科学教育活动，指的是这样一种活动形式：幼儿在活动室内专门划出的以科学探究为主要活动内容的区域中，根据自已的兴趣和能力自主选择活动材料，在与材料、环境和同伴的互动中探索科学现象、解决科学问题、建构科学经验的活动。</a:t>
              </a:r>
              <a:endParaRPr lang="zh-CN" altLang="en-US" sz="1600" dirty="0">
                <a:solidFill>
                  <a:schemeClr val="bg1">
                    <a:lumMod val="50000"/>
                  </a:schemeClr>
                </a:solidFill>
                <a:latin typeface="宋体" panose="02010600030101010101" pitchFamily="2" charset="-122"/>
                <a:ea typeface="宋体" panose="02010600030101010101" pitchFamily="2" charset="-122"/>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3966733" y="976639"/>
              <a:ext cx="821817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0130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013710"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幼儿园区域科学教育活动的内涵</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639876"/>
            <a:chOff x="1865754" y="4726065"/>
            <a:chExt cx="5008948" cy="228779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ctr"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一、</a:t>
              </a:r>
              <a:r>
                <a:rPr lang="zh-CN" sz="2000" b="1" dirty="0">
                  <a:solidFill>
                    <a:schemeClr val="tx1">
                      <a:lumMod val="75000"/>
                      <a:lumOff val="25000"/>
                    </a:schemeClr>
                  </a:solidFill>
                  <a:latin typeface="宋体" panose="02010600030101010101" pitchFamily="2" charset="-122"/>
                  <a:ea typeface="宋体" panose="02010600030101010101" pitchFamily="2" charset="-122"/>
                  <a:sym typeface="+mn-ea"/>
                </a:rPr>
                <a:t>幼儿园区域科学教育活动的定义和特点</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679546"/>
            </a:xfrm>
            <a:prstGeom prst="rect">
              <a:avLst/>
            </a:prstGeom>
            <a:noFill/>
          </p:spPr>
          <p:txBody>
            <a:bodyPr wrap="square" rtlCol="0">
              <a:spAutoFit/>
            </a:bodyPr>
            <a:lstStyle/>
            <a:p>
              <a:pPr indent="406400" fontAlgn="auto">
                <a:lnSpc>
                  <a:spcPct val="150000"/>
                </a:lnSpc>
                <a:buFont typeface="+mj-lt"/>
                <a:buNone/>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作为幼儿园科学教育的重要形式之一，区域科学教育活动具有这样一些特点：</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indent="406400" fontAlgn="auto">
                <a:lnSpc>
                  <a:spcPct val="150000"/>
                </a:lnSpc>
                <a:buFont typeface="+mj-lt"/>
                <a:buNone/>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（一）幼儿主动发起，自主参与</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indent="406400" fontAlgn="auto">
                <a:lnSpc>
                  <a:spcPct val="150000"/>
                </a:lnSpc>
                <a:buFont typeface="+mj-lt"/>
                <a:buNone/>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（二）强调幼儿的动手操作</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indent="406400" fontAlgn="auto">
                <a:lnSpc>
                  <a:spcPct val="150000"/>
                </a:lnSpc>
                <a:buFont typeface="+mj-lt"/>
                <a:buNone/>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（三）以材料为主要学习载体</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indent="406400" fontAlgn="auto">
                <a:lnSpc>
                  <a:spcPct val="150000"/>
                </a:lnSpc>
                <a:buFont typeface="+mj-lt"/>
                <a:buNone/>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（四）幼儿在前，教师在后</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3966733" y="976639"/>
              <a:ext cx="821817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0130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013710"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幼儿园区域科学教育活动的内涵</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270305"/>
            <a:chOff x="1865754" y="4726065"/>
            <a:chExt cx="5008948" cy="196751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856491"/>
              <a:ext cx="318970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二、</a:t>
              </a:r>
              <a:r>
                <a:rPr lang="zh-CN" sz="2000" b="1" dirty="0">
                  <a:solidFill>
                    <a:schemeClr val="tx1">
                      <a:lumMod val="75000"/>
                      <a:lumOff val="25000"/>
                    </a:schemeClr>
                  </a:solidFill>
                  <a:latin typeface="宋体" panose="02010600030101010101" pitchFamily="2" charset="-122"/>
                  <a:ea typeface="宋体" panose="02010600030101010101" pitchFamily="2" charset="-122"/>
                  <a:sym typeface="+mn-ea"/>
                </a:rPr>
                <a:t>幼儿园区域科学教育活动</a:t>
              </a: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开展</a:t>
              </a:r>
              <a:r>
                <a:rPr lang="zh-CN" sz="2000" b="1" dirty="0">
                  <a:solidFill>
                    <a:schemeClr val="tx1">
                      <a:lumMod val="75000"/>
                      <a:lumOff val="25000"/>
                    </a:schemeClr>
                  </a:solidFill>
                  <a:latin typeface="宋体" panose="02010600030101010101" pitchFamily="2" charset="-122"/>
                  <a:ea typeface="宋体" panose="02010600030101010101" pitchFamily="2" charset="-122"/>
                  <a:sym typeface="+mn-ea"/>
                </a:rPr>
                <a:t>的</a:t>
              </a: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理论基础</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359265"/>
            </a:xfrm>
            <a:prstGeom prst="rect">
              <a:avLst/>
            </a:prstGeom>
            <a:noFill/>
          </p:spPr>
          <p:txBody>
            <a:bodyPr wrap="square" rtlCol="0">
              <a:spAutoFit/>
            </a:bodyPr>
            <a:lstStyle/>
            <a:p>
              <a:pPr>
                <a:lnSpc>
                  <a:spcPct val="200000"/>
                </a:lnSpc>
              </a:pP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（一）哲学基础</a:t>
              </a:r>
              <a:r>
                <a:rPr lang="en-US" altLang="zh-CN" sz="16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尊重幼儿的生命自由</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（二）教育学基础</a:t>
              </a:r>
              <a:r>
                <a:rPr lang="en-US" altLang="zh-CN" sz="16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适合每一位幼儿的最近发展区</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（三）心理学基础</a:t>
              </a:r>
              <a:r>
                <a:rPr lang="en-US" altLang="zh-CN" sz="16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幼儿在操作中进行自我建构</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3966733" y="976639"/>
              <a:ext cx="821817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0130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013710"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幼儿园区域科学教育活动的内涵</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270306"/>
            <a:chOff x="1865754" y="4726065"/>
            <a:chExt cx="5008948" cy="196751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三、</a:t>
              </a:r>
              <a:r>
                <a:rPr lang="zh-CN" sz="2000" b="1" dirty="0">
                  <a:solidFill>
                    <a:schemeClr val="tx1">
                      <a:lumMod val="75000"/>
                      <a:lumOff val="25000"/>
                    </a:schemeClr>
                  </a:solidFill>
                  <a:latin typeface="宋体" panose="02010600030101010101" pitchFamily="2" charset="-122"/>
                  <a:ea typeface="宋体" panose="02010600030101010101" pitchFamily="2" charset="-122"/>
                  <a:sym typeface="+mn-ea"/>
                </a:rPr>
                <a:t>幼儿园区域科学教育活动</a:t>
              </a: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的价值</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359266"/>
            </a:xfrm>
            <a:prstGeom prst="rect">
              <a:avLst/>
            </a:prstGeom>
            <a:noFill/>
          </p:spPr>
          <p:txBody>
            <a:bodyPr wrap="square" rtlCol="0">
              <a:spAutoFit/>
            </a:bodyPr>
            <a:lstStyle/>
            <a:p>
              <a:pPr>
                <a:lnSpc>
                  <a:spcPct val="200000"/>
                </a:lnSpc>
              </a:pP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（一）有助于形成主动学习的品质</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（二）有助于落实“以游戏为基本活动”的要求</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200000"/>
                </a:lnSpc>
              </a:pPr>
              <a:r>
                <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（三）有助于有效实现个别化教育</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3966733" y="976639"/>
              <a:ext cx="821817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0130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013710"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幼儿园区域科学教育活动的内涵</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2270306"/>
            <a:chOff x="1865754" y="4726065"/>
            <a:chExt cx="5008948" cy="196751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1960" y="4790451"/>
              <a:ext cx="2821374" cy="292215"/>
            </a:xfrm>
            <a:prstGeom prst="rect">
              <a:avLst/>
            </a:prstGeom>
            <a:noFill/>
          </p:spPr>
          <p:txBody>
            <a:bodyPr wrap="square" rtlCol="0">
              <a:spAutoFit/>
            </a:bodyPr>
            <a:lstStyle/>
            <a:p>
              <a:pPr lvl="0" algn="l" rtl="0">
                <a:lnSpc>
                  <a:spcPct val="80000"/>
                </a:lnSpc>
                <a:spcBef>
                  <a:spcPct val="0"/>
                </a:spcBef>
                <a:spcAft>
                  <a:spcPts val="0"/>
                </a:spcAft>
              </a:pPr>
              <a:r>
                <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rPr>
                <a:t>一、科学区的空间设置与环境创设</a:t>
              </a:r>
              <a:endParaRPr lang="zh-CN" altLang="en-US" sz="2000" b="1"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sp>
          <p:nvSpPr>
            <p:cNvPr id="17" name="品 15"/>
            <p:cNvSpPr txBox="1"/>
            <p:nvPr>
              <p:custDataLst>
                <p:tags r:id="rId3"/>
              </p:custDataLst>
            </p:nvPr>
          </p:nvSpPr>
          <p:spPr>
            <a:xfrm>
              <a:off x="2171960" y="5334314"/>
              <a:ext cx="4702742" cy="1359266"/>
            </a:xfrm>
            <a:prstGeom prst="rect">
              <a:avLst/>
            </a:prstGeom>
            <a:noFill/>
          </p:spPr>
          <p:txBody>
            <a:bodyPr wrap="square" rtlCol="0">
              <a:spAutoFit/>
            </a:bodyPr>
            <a:lstStyle/>
            <a:p>
              <a:pPr>
                <a:lnSpc>
                  <a:spcPct val="200000"/>
                </a:lnSpc>
              </a:pPr>
              <a:r>
                <a:rPr lang="zh-CN" altLang="zh-CN" sz="1600" dirty="0">
                  <a:solidFill>
                    <a:srgbClr val="000000"/>
                  </a:solidFill>
                  <a:latin typeface="宋体" panose="02010600030101010101" pitchFamily="2" charset="-122"/>
                  <a:sym typeface="+mn-ea"/>
                </a:rPr>
                <a:t>（一）统筹安排科学区的位置</a:t>
              </a:r>
              <a:endParaRPr lang="zh-CN" altLang="zh-CN" sz="1600" dirty="0">
                <a:solidFill>
                  <a:srgbClr val="000000"/>
                </a:solidFill>
                <a:latin typeface="宋体" panose="02010600030101010101" pitchFamily="2" charset="-122"/>
                <a:sym typeface="+mn-ea"/>
              </a:endParaRPr>
            </a:p>
            <a:p>
              <a:pPr>
                <a:lnSpc>
                  <a:spcPct val="200000"/>
                </a:lnSpc>
              </a:pPr>
              <a:r>
                <a:rPr lang="zh-CN" altLang="zh-CN" sz="1600" dirty="0">
                  <a:solidFill>
                    <a:srgbClr val="000000"/>
                  </a:solidFill>
                  <a:latin typeface="宋体" panose="02010600030101010101" pitchFamily="2" charset="-122"/>
                  <a:sym typeface="+mn-ea"/>
                </a:rPr>
                <a:t>（二）确定合理的科学区空间大小</a:t>
              </a:r>
              <a:endParaRPr lang="zh-CN" altLang="zh-CN" sz="1600" dirty="0">
                <a:solidFill>
                  <a:srgbClr val="000000"/>
                </a:solidFill>
                <a:latin typeface="宋体" panose="02010600030101010101" pitchFamily="2" charset="-122"/>
              </a:endParaRPr>
            </a:p>
            <a:p>
              <a:pPr>
                <a:lnSpc>
                  <a:spcPct val="200000"/>
                </a:lnSpc>
              </a:pPr>
              <a:r>
                <a:rPr lang="zh-CN" altLang="zh-CN" sz="1600" dirty="0">
                  <a:solidFill>
                    <a:srgbClr val="000000"/>
                  </a:solidFill>
                  <a:latin typeface="宋体" panose="02010600030101010101" pitchFamily="2" charset="-122"/>
                  <a:sym typeface="+mn-ea"/>
                </a:rPr>
                <a:t>（三）充分利用科学区的台面和立面空间</a:t>
              </a:r>
              <a:endParaRPr lang="zh-CN" altLang="zh-CN" sz="1600"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2" name="组合 1"/>
          <p:cNvGrpSpPr/>
          <p:nvPr/>
        </p:nvGrpSpPr>
        <p:grpSpPr>
          <a:xfrm>
            <a:off x="953023" y="198584"/>
            <a:ext cx="11231880" cy="653415"/>
            <a:chOff x="953023" y="484514"/>
            <a:chExt cx="11231880" cy="653415"/>
          </a:xfrm>
        </p:grpSpPr>
        <p:sp>
          <p:nvSpPr>
            <p:cNvPr id="3" name="矩形 2"/>
            <p:cNvSpPr/>
            <p:nvPr/>
          </p:nvSpPr>
          <p:spPr>
            <a:xfrm>
              <a:off x="4225178" y="976639"/>
              <a:ext cx="79597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484514"/>
              <a:ext cx="327279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892184"/>
              <a:ext cx="327215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班级内科学活动区域的创设与指导</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PA" val="v3.0.1"/>
</p:tagLst>
</file>

<file path=ppt/tags/tag15.xml><?xml version="1.0" encoding="utf-8"?>
<p:tagLst xmlns:p="http://schemas.openxmlformats.org/presentationml/2006/main">
  <p:tag name="PA" val="v3.0.1"/>
</p:tagLst>
</file>

<file path=ppt/tags/tag16.xml><?xml version="1.0" encoding="utf-8"?>
<p:tagLst xmlns:p="http://schemas.openxmlformats.org/presentationml/2006/main">
  <p:tag name="PA" val="v3.0.1"/>
</p:tagLst>
</file>

<file path=ppt/tags/tag17.xml><?xml version="1.0" encoding="utf-8"?>
<p:tagLst xmlns:p="http://schemas.openxmlformats.org/presentationml/2006/main">
  <p:tag name="PA" val="v3.0.1"/>
</p:tagLst>
</file>

<file path=ppt/tags/tag18.xml><?xml version="1.0" encoding="utf-8"?>
<p:tagLst xmlns:p="http://schemas.openxmlformats.org/presentationml/2006/main">
  <p:tag name="PA" val="v3.0.1"/>
</p:tagLst>
</file>

<file path=ppt/tags/tag19.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PA" val="v3.0.1"/>
</p:tagLst>
</file>

<file path=ppt/tags/tag21.xml><?xml version="1.0" encoding="utf-8"?>
<p:tagLst xmlns:p="http://schemas.openxmlformats.org/presentationml/2006/main">
  <p:tag name="PA" val="v3.0.1"/>
</p:tagLst>
</file>

<file path=ppt/tags/tag22.xml><?xml version="1.0" encoding="utf-8"?>
<p:tagLst xmlns:p="http://schemas.openxmlformats.org/presentationml/2006/main">
  <p:tag name="PA" val="v3.0.1"/>
</p:tagLst>
</file>

<file path=ppt/tags/tag23.xml><?xml version="1.0" encoding="utf-8"?>
<p:tagLst xmlns:p="http://schemas.openxmlformats.org/presentationml/2006/main">
  <p:tag name="PA" val="v3.0.1"/>
</p:tagLst>
</file>

<file path=ppt/tags/tag24.xml><?xml version="1.0" encoding="utf-8"?>
<p:tagLst xmlns:p="http://schemas.openxmlformats.org/presentationml/2006/main">
  <p:tag name="PA" val="v3.0.1"/>
</p:tagLst>
</file>

<file path=ppt/tags/tag25.xml><?xml version="1.0" encoding="utf-8"?>
<p:tagLst xmlns:p="http://schemas.openxmlformats.org/presentationml/2006/main">
  <p:tag name="PA" val="v3.0.1"/>
</p:tagLst>
</file>

<file path=ppt/tags/tag26.xml><?xml version="1.0" encoding="utf-8"?>
<p:tagLst xmlns:p="http://schemas.openxmlformats.org/presentationml/2006/main">
  <p:tag name="PA" val="v3.0.1"/>
</p:tagLst>
</file>

<file path=ppt/tags/tag27.xml><?xml version="1.0" encoding="utf-8"?>
<p:tagLst xmlns:p="http://schemas.openxmlformats.org/presentationml/2006/main">
  <p:tag name="PA" val="v3.0.1"/>
</p:tagLst>
</file>

<file path=ppt/tags/tag28.xml><?xml version="1.0" encoding="utf-8"?>
<p:tagLst xmlns:p="http://schemas.openxmlformats.org/presentationml/2006/main">
  <p:tag name="PA" val="v3.0.1"/>
</p:tagLst>
</file>

<file path=ppt/tags/tag29.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30.xml><?xml version="1.0" encoding="utf-8"?>
<p:tagLst xmlns:p="http://schemas.openxmlformats.org/presentationml/2006/main">
  <p:tag name="PA" val="v3.0.1"/>
</p:tagLst>
</file>

<file path=ppt/tags/tag31.xml><?xml version="1.0" encoding="utf-8"?>
<p:tagLst xmlns:p="http://schemas.openxmlformats.org/presentationml/2006/main">
  <p:tag name="PA" val="v3.0.1"/>
</p:tagLst>
</file>

<file path=ppt/tags/tag32.xml><?xml version="1.0" encoding="utf-8"?>
<p:tagLst xmlns:p="http://schemas.openxmlformats.org/presentationml/2006/main">
  <p:tag name="PA" val="v3.0.1"/>
</p:tagLst>
</file>

<file path=ppt/tags/tag33.xml><?xml version="1.0" encoding="utf-8"?>
<p:tagLst xmlns:p="http://schemas.openxmlformats.org/presentationml/2006/main">
  <p:tag name="PA" val="v3.0.1"/>
</p:tagLst>
</file>

<file path=ppt/tags/tag34.xml><?xml version="1.0" encoding="utf-8"?>
<p:tagLst xmlns:p="http://schemas.openxmlformats.org/presentationml/2006/main">
  <p:tag name="PA" val="v3.0.1"/>
</p:tagLst>
</file>

<file path=ppt/tags/tag35.xml><?xml version="1.0" encoding="utf-8"?>
<p:tagLst xmlns:p="http://schemas.openxmlformats.org/presentationml/2006/main">
  <p:tag name="PA" val="v3.0.1"/>
</p:tagLst>
</file>

<file path=ppt/tags/tag36.xml><?xml version="1.0" encoding="utf-8"?>
<p:tagLst xmlns:p="http://schemas.openxmlformats.org/presentationml/2006/main">
  <p:tag name="PA" val="v3.0.1"/>
</p:tagLst>
</file>

<file path=ppt/tags/tag37.xml><?xml version="1.0" encoding="utf-8"?>
<p:tagLst xmlns:p="http://schemas.openxmlformats.org/presentationml/2006/main">
  <p:tag name="PA" val="v3.0.1"/>
</p:tagLst>
</file>

<file path=ppt/tags/tag38.xml><?xml version="1.0" encoding="utf-8"?>
<p:tagLst xmlns:p="http://schemas.openxmlformats.org/presentationml/2006/main">
  <p:tag name="PA" val="v3.0.1"/>
</p:tagLst>
</file>

<file path=ppt/tags/tag39.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40.xml><?xml version="1.0" encoding="utf-8"?>
<p:tagLst xmlns:p="http://schemas.openxmlformats.org/presentationml/2006/main">
  <p:tag name="PA" val="v3.0.1"/>
</p:tagLst>
</file>

<file path=ppt/tags/tag41.xml><?xml version="1.0" encoding="utf-8"?>
<p:tagLst xmlns:p="http://schemas.openxmlformats.org/presentationml/2006/main">
  <p:tag name="PA" val="v3.0.1"/>
</p:tagLst>
</file>

<file path=ppt/tags/tag42.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1764</Words>
  <Application>WPS 演示</Application>
  <PresentationFormat>自定义</PresentationFormat>
  <Paragraphs>189</Paragraphs>
  <Slides>19</Slides>
  <Notes>19</Notes>
  <HiddenSlides>0</HiddenSlides>
  <MMClips>0</MMClips>
  <ScaleCrop>false</ScaleCrop>
  <HeadingPairs>
    <vt:vector size="6" baseType="variant">
      <vt:variant>
        <vt:lpstr>已用的字体</vt:lpstr>
      </vt:variant>
      <vt:variant>
        <vt:i4>22</vt:i4>
      </vt:variant>
      <vt:variant>
        <vt:lpstr>主题</vt:lpstr>
      </vt:variant>
      <vt:variant>
        <vt:i4>10</vt:i4>
      </vt:variant>
      <vt:variant>
        <vt:lpstr>幻灯片标题</vt:lpstr>
      </vt:variant>
      <vt:variant>
        <vt:i4>19</vt:i4>
      </vt:variant>
    </vt:vector>
  </HeadingPairs>
  <TitlesOfParts>
    <vt:vector size="51" baseType="lpstr">
      <vt:lpstr>Arial</vt:lpstr>
      <vt:lpstr>宋体</vt:lpstr>
      <vt:lpstr>Wingdings</vt:lpstr>
      <vt:lpstr>Calibri</vt:lpstr>
      <vt:lpstr>Impact</vt:lpstr>
      <vt:lpstr>Signika</vt:lpstr>
      <vt:lpstr>Segoe Print</vt:lpstr>
      <vt:lpstr>Open Sans Extrabold</vt:lpstr>
      <vt:lpstr>LiHei Pro</vt:lpstr>
      <vt:lpstr>迷你简汉真广标</vt:lpstr>
      <vt:lpstr>ITC Avant Garde Std Bk</vt:lpstr>
      <vt:lpstr>Century Gothic</vt:lpstr>
      <vt:lpstr>华文新魏</vt:lpstr>
      <vt:lpstr>仿宋_GB2312</vt:lpstr>
      <vt:lpstr>仿宋</vt:lpstr>
      <vt:lpstr>微软雅黑</vt:lpstr>
      <vt:lpstr>Wingdings</vt:lpstr>
      <vt:lpstr>Lato Regular</vt:lpstr>
      <vt:lpstr>Arial Unicode MS</vt:lpstr>
      <vt:lpstr>等线</vt:lpstr>
      <vt:lpstr>等线 Light</vt:lpstr>
      <vt:lpstr>黑体</vt:lpstr>
      <vt:lpstr>Office 主题​​</vt:lpstr>
      <vt:lpstr>1_Office Theme</vt:lpstr>
      <vt:lpstr>2_Office Theme</vt:lpstr>
      <vt:lpstr>3_Office Theme</vt:lpstr>
      <vt:lpstr>4_Office Theme</vt:lpstr>
      <vt:lpstr>5_Office Theme</vt:lpstr>
      <vt:lpstr>6_Office Theme</vt:lpstr>
      <vt:lpstr>7_Office Theme</vt:lpstr>
      <vt:lpstr>8_Office Theme</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商务ppt</dc:title>
  <dc:creator>lzj</dc:creator>
  <cp:lastModifiedBy>老学生一枚</cp:lastModifiedBy>
  <cp:revision>3202</cp:revision>
  <dcterms:created xsi:type="dcterms:W3CDTF">2015-12-01T09:06:00Z</dcterms:created>
  <dcterms:modified xsi:type="dcterms:W3CDTF">2021-08-18T01:55:49Z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2052-11.1.0.10650</vt:lpwstr>
  </property>
  <property fmtid="{D5CDD505-2E9C-101B-9397-08002B2CF9AE}" pid="3" name="ICV">
    <vt:lpwstr>7618A049E07F40F8BB1A154C112346FF</vt:lpwstr>
  </property>
</Properties>
</file>